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433" r:id="rId2"/>
    <p:sldId id="320" r:id="rId3"/>
    <p:sldId id="488" r:id="rId4"/>
    <p:sldId id="499" r:id="rId5"/>
    <p:sldId id="490" r:id="rId6"/>
    <p:sldId id="491" r:id="rId7"/>
    <p:sldId id="494" r:id="rId8"/>
    <p:sldId id="492" r:id="rId9"/>
    <p:sldId id="495" r:id="rId10"/>
    <p:sldId id="493" r:id="rId11"/>
    <p:sldId id="496" r:id="rId12"/>
    <p:sldId id="500" r:id="rId13"/>
    <p:sldId id="489" r:id="rId14"/>
    <p:sldId id="486" r:id="rId15"/>
    <p:sldId id="258" r:id="rId16"/>
    <p:sldId id="487" r:id="rId17"/>
    <p:sldId id="431" r:id="rId18"/>
    <p:sldId id="485" r:id="rId19"/>
    <p:sldId id="260" r:id="rId20"/>
    <p:sldId id="262" r:id="rId21"/>
    <p:sldId id="263" r:id="rId22"/>
    <p:sldId id="318" r:id="rId23"/>
    <p:sldId id="481" r:id="rId24"/>
    <p:sldId id="279" r:id="rId25"/>
    <p:sldId id="268" r:id="rId26"/>
    <p:sldId id="270" r:id="rId27"/>
    <p:sldId id="267" r:id="rId28"/>
    <p:sldId id="269" r:id="rId29"/>
    <p:sldId id="283" r:id="rId30"/>
    <p:sldId id="271" r:id="rId31"/>
    <p:sldId id="484" r:id="rId32"/>
    <p:sldId id="311" r:id="rId33"/>
    <p:sldId id="280" r:id="rId34"/>
    <p:sldId id="312" r:id="rId35"/>
    <p:sldId id="314" r:id="rId36"/>
    <p:sldId id="315" r:id="rId37"/>
    <p:sldId id="316" r:id="rId38"/>
    <p:sldId id="281" r:id="rId39"/>
    <p:sldId id="317" r:id="rId40"/>
    <p:sldId id="256" r:id="rId41"/>
    <p:sldId id="257" r:id="rId42"/>
    <p:sldId id="435" r:id="rId43"/>
    <p:sldId id="259" r:id="rId44"/>
    <p:sldId id="482" r:id="rId45"/>
    <p:sldId id="436" r:id="rId46"/>
    <p:sldId id="483" r:id="rId47"/>
    <p:sldId id="261" r:id="rId48"/>
    <p:sldId id="273" r:id="rId49"/>
    <p:sldId id="274" r:id="rId50"/>
    <p:sldId id="434" r:id="rId51"/>
    <p:sldId id="276" r:id="rId52"/>
    <p:sldId id="277" r:id="rId53"/>
    <p:sldId id="401" r:id="rId54"/>
    <p:sldId id="362" r:id="rId55"/>
    <p:sldId id="403" r:id="rId56"/>
    <p:sldId id="404" r:id="rId57"/>
    <p:sldId id="405" r:id="rId58"/>
    <p:sldId id="406" r:id="rId59"/>
    <p:sldId id="402" r:id="rId60"/>
    <p:sldId id="363" r:id="rId6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cRQMa1P8/ROxP3usKtxVg==" hashData="MNgMqyxCnJzvg9rqVYL+3qzpBFuB3+BfKWPRJ756E/DCo8n8OKldPp8/0Tc2OP9eqDygpG3XwNEOAV4C07DfL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071"/>
    <a:srgbClr val="F8F8F8"/>
    <a:srgbClr val="FFF75C"/>
    <a:srgbClr val="95069A"/>
    <a:srgbClr val="F4A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4" autoAdjust="0"/>
    <p:restoredTop sz="94660"/>
  </p:normalViewPr>
  <p:slideViewPr>
    <p:cSldViewPr showGuides="1">
      <p:cViewPr varScale="1">
        <p:scale>
          <a:sx n="107" d="100"/>
          <a:sy n="107" d="100"/>
        </p:scale>
        <p:origin x="20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FCADF-E93A-4CAE-BF88-16A9CD70222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E299CF95-A2BC-40A1-A52E-4ED552701560}">
      <dgm:prSet phldrT="[Text]" custT="1"/>
      <dgm:spPr/>
      <dgm:t>
        <a:bodyPr/>
        <a:lstStyle/>
        <a:p>
          <a:r>
            <a:rPr lang="en-GB" sz="2000" dirty="0" err="1"/>
            <a:t>Preferencia</a:t>
          </a:r>
          <a:r>
            <a:rPr lang="en-GB" sz="2000" dirty="0"/>
            <a:t> </a:t>
          </a:r>
          <a:r>
            <a:rPr lang="en-GB" sz="2000" dirty="0" err="1"/>
            <a:t>por</a:t>
          </a:r>
          <a:r>
            <a:rPr lang="en-GB" sz="2000" dirty="0"/>
            <a:t> </a:t>
          </a:r>
          <a:r>
            <a:rPr lang="en-GB" sz="2000" dirty="0" err="1"/>
            <a:t>rutinas</a:t>
          </a:r>
          <a:r>
            <a:rPr lang="en-GB" sz="2000" dirty="0"/>
            <a:t>/</a:t>
          </a:r>
          <a:r>
            <a:rPr lang="en-GB" sz="2000" dirty="0" err="1"/>
            <a:t>previsibilidad</a:t>
          </a:r>
          <a:endParaRPr lang="en-GB" sz="2000" dirty="0"/>
        </a:p>
      </dgm:t>
    </dgm:pt>
    <dgm:pt modelId="{02B9D27B-1300-4D29-892F-6ECDF15B09F2}" type="parTrans" cxnId="{1C8C8CB1-FE0A-4D1B-A98F-1D2107349A0F}">
      <dgm:prSet/>
      <dgm:spPr/>
      <dgm:t>
        <a:bodyPr/>
        <a:lstStyle/>
        <a:p>
          <a:endParaRPr lang="en-GB" sz="3200"/>
        </a:p>
      </dgm:t>
    </dgm:pt>
    <dgm:pt modelId="{D939AF9D-2175-4F94-986B-08E5293FF903}" type="sibTrans" cxnId="{1C8C8CB1-FE0A-4D1B-A98F-1D2107349A0F}">
      <dgm:prSet/>
      <dgm:spPr/>
      <dgm:t>
        <a:bodyPr/>
        <a:lstStyle/>
        <a:p>
          <a:endParaRPr lang="en-GB" sz="3200"/>
        </a:p>
      </dgm:t>
    </dgm:pt>
    <dgm:pt modelId="{D2EF8321-261A-4937-9DDA-B25912BCC9BA}">
      <dgm:prSet phldrT="[Text]" custT="1"/>
      <dgm:spPr/>
      <dgm:t>
        <a:bodyPr/>
        <a:lstStyle/>
        <a:p>
          <a:r>
            <a:rPr lang="en-GB" sz="2000" dirty="0" err="1"/>
            <a:t>Afectación</a:t>
          </a:r>
          <a:r>
            <a:rPr lang="en-GB" sz="2000" dirty="0"/>
            <a:t> </a:t>
          </a:r>
          <a:r>
            <a:rPr lang="en-GB" sz="2000" dirty="0" err="1"/>
            <a:t>por</a:t>
          </a:r>
          <a:r>
            <a:rPr lang="en-GB" sz="2000" dirty="0"/>
            <a:t> </a:t>
          </a:r>
          <a:r>
            <a:rPr lang="en-GB" sz="2000" dirty="0" err="1"/>
            <a:t>estímulos</a:t>
          </a:r>
          <a:r>
            <a:rPr lang="en-GB" sz="2000" dirty="0"/>
            <a:t> </a:t>
          </a:r>
          <a:r>
            <a:rPr lang="en-GB" sz="2000" dirty="0" err="1"/>
            <a:t>sensoriales</a:t>
          </a:r>
          <a:endParaRPr lang="en-GB" sz="2000" dirty="0"/>
        </a:p>
      </dgm:t>
    </dgm:pt>
    <dgm:pt modelId="{904BE53B-D6B4-4CD3-AE05-7CADF9F6355A}" type="parTrans" cxnId="{B1A2630B-BC9D-4B3B-B0EA-756EDF2EB8ED}">
      <dgm:prSet/>
      <dgm:spPr/>
      <dgm:t>
        <a:bodyPr/>
        <a:lstStyle/>
        <a:p>
          <a:endParaRPr lang="en-GB" sz="3200"/>
        </a:p>
      </dgm:t>
    </dgm:pt>
    <dgm:pt modelId="{F3F1A9FB-A39B-445D-A736-9185D0614793}" type="sibTrans" cxnId="{B1A2630B-BC9D-4B3B-B0EA-756EDF2EB8ED}">
      <dgm:prSet/>
      <dgm:spPr/>
      <dgm:t>
        <a:bodyPr/>
        <a:lstStyle/>
        <a:p>
          <a:endParaRPr lang="en-GB" sz="3200"/>
        </a:p>
      </dgm:t>
    </dgm:pt>
    <dgm:pt modelId="{7C4D7D3A-0719-47A4-9DFA-D2A90051CA9C}">
      <dgm:prSet phldrT="[Text]" custT="1"/>
      <dgm:spPr/>
      <dgm:t>
        <a:bodyPr/>
        <a:lstStyle/>
        <a:p>
          <a:r>
            <a:rPr lang="en-GB" sz="2000" dirty="0" err="1"/>
            <a:t>Necesidad</a:t>
          </a:r>
          <a:r>
            <a:rPr lang="en-GB" sz="2000" dirty="0"/>
            <a:t> de </a:t>
          </a:r>
          <a:r>
            <a:rPr lang="en-GB" sz="2000" dirty="0" err="1"/>
            <a:t>expresar</a:t>
          </a:r>
          <a:r>
            <a:rPr lang="en-GB" sz="2000" dirty="0"/>
            <a:t> </a:t>
          </a:r>
          <a:r>
            <a:rPr lang="en-GB" sz="2000" dirty="0" err="1"/>
            <a:t>intereses</a:t>
          </a:r>
          <a:r>
            <a:rPr lang="en-GB" sz="2000" dirty="0"/>
            <a:t> </a:t>
          </a:r>
          <a:r>
            <a:rPr lang="en-GB" sz="2000" dirty="0" err="1"/>
            <a:t>especiales</a:t>
          </a:r>
          <a:endParaRPr lang="en-GB" sz="2000" dirty="0"/>
        </a:p>
      </dgm:t>
    </dgm:pt>
    <dgm:pt modelId="{B68F2338-5052-438B-A538-D43C198AD12D}" type="parTrans" cxnId="{80EE2525-C28C-4D2D-AB61-80F5DEA9CEE9}">
      <dgm:prSet/>
      <dgm:spPr/>
      <dgm:t>
        <a:bodyPr/>
        <a:lstStyle/>
        <a:p>
          <a:endParaRPr lang="en-GB" sz="3200"/>
        </a:p>
      </dgm:t>
    </dgm:pt>
    <dgm:pt modelId="{B04542FA-4A7B-412D-B581-4BB7A06FD5C7}" type="sibTrans" cxnId="{80EE2525-C28C-4D2D-AB61-80F5DEA9CEE9}">
      <dgm:prSet/>
      <dgm:spPr/>
      <dgm:t>
        <a:bodyPr/>
        <a:lstStyle/>
        <a:p>
          <a:endParaRPr lang="en-GB" sz="3200"/>
        </a:p>
      </dgm:t>
    </dgm:pt>
    <dgm:pt modelId="{5B418AC7-A254-44E7-A96A-8EEEA24E0005}">
      <dgm:prSet phldrT="[Text]" custT="1"/>
      <dgm:spPr/>
      <dgm:t>
        <a:bodyPr/>
        <a:lstStyle/>
        <a:p>
          <a:pPr algn="l"/>
          <a:r>
            <a:rPr lang="es-ES" sz="2000" dirty="0"/>
            <a:t>Otras condiciones además del autismo (por ejemplo, TDAH o ansiedad)</a:t>
          </a:r>
          <a:endParaRPr lang="en-GB" sz="2000" dirty="0"/>
        </a:p>
      </dgm:t>
    </dgm:pt>
    <dgm:pt modelId="{F5ADA400-997F-4ED1-85EF-DA56D7E0CC4A}" type="parTrans" cxnId="{7F1319F9-8DE0-4E4D-AEB6-A9C8FD9214D3}">
      <dgm:prSet/>
      <dgm:spPr/>
      <dgm:t>
        <a:bodyPr/>
        <a:lstStyle/>
        <a:p>
          <a:endParaRPr lang="en-GB" sz="3200"/>
        </a:p>
      </dgm:t>
    </dgm:pt>
    <dgm:pt modelId="{052EBDE2-F9F0-4252-A78B-F4AEA9B5BB63}" type="sibTrans" cxnId="{7F1319F9-8DE0-4E4D-AEB6-A9C8FD9214D3}">
      <dgm:prSet/>
      <dgm:spPr/>
      <dgm:t>
        <a:bodyPr/>
        <a:lstStyle/>
        <a:p>
          <a:endParaRPr lang="en-GB" sz="3200"/>
        </a:p>
      </dgm:t>
    </dgm:pt>
    <dgm:pt modelId="{9E1B685E-4CB7-4D6D-9BF3-9C386570228F}">
      <dgm:prSet phldrT="[Text]" custT="1"/>
      <dgm:spPr/>
      <dgm:t>
        <a:bodyPr/>
        <a:lstStyle/>
        <a:p>
          <a:r>
            <a:rPr lang="en-GB" sz="2000" dirty="0" err="1"/>
            <a:t>Comportamientos</a:t>
          </a:r>
          <a:r>
            <a:rPr lang="en-GB" sz="2000" dirty="0"/>
            <a:t> </a:t>
          </a:r>
          <a:r>
            <a:rPr lang="en-GB" sz="2000" dirty="0" err="1"/>
            <a:t>repetitivos</a:t>
          </a:r>
          <a:endParaRPr lang="en-GB" sz="2000" dirty="0"/>
        </a:p>
      </dgm:t>
    </dgm:pt>
    <dgm:pt modelId="{E1153984-4F3E-42F1-8D70-52FD28EF957C}" type="parTrans" cxnId="{7FDF9A93-C243-4AE5-A8C5-82F0EDC38819}">
      <dgm:prSet/>
      <dgm:spPr/>
      <dgm:t>
        <a:bodyPr/>
        <a:lstStyle/>
        <a:p>
          <a:endParaRPr lang="en-GB" sz="3200"/>
        </a:p>
      </dgm:t>
    </dgm:pt>
    <dgm:pt modelId="{E27FE573-60DC-4926-ADB5-16B69AC13182}" type="sibTrans" cxnId="{7FDF9A93-C243-4AE5-A8C5-82F0EDC38819}">
      <dgm:prSet/>
      <dgm:spPr/>
      <dgm:t>
        <a:bodyPr/>
        <a:lstStyle/>
        <a:p>
          <a:endParaRPr lang="en-GB" sz="3200"/>
        </a:p>
      </dgm:t>
    </dgm:pt>
    <dgm:pt modelId="{32092880-014D-4567-A736-4A5B7CB6AC66}" type="pres">
      <dgm:prSet presAssocID="{C1CFCADF-E93A-4CAE-BF88-16A9CD702220}" presName="Name0" presStyleCnt="0">
        <dgm:presLayoutVars>
          <dgm:chMax val="7"/>
          <dgm:chPref val="7"/>
          <dgm:dir/>
        </dgm:presLayoutVars>
      </dgm:prSet>
      <dgm:spPr/>
    </dgm:pt>
    <dgm:pt modelId="{10BAF098-A71F-4D4B-AB52-629D1FEBA41B}" type="pres">
      <dgm:prSet presAssocID="{C1CFCADF-E93A-4CAE-BF88-16A9CD702220}" presName="Name1" presStyleCnt="0"/>
      <dgm:spPr/>
    </dgm:pt>
    <dgm:pt modelId="{161B8583-18F2-4888-B959-6479D84FCD6A}" type="pres">
      <dgm:prSet presAssocID="{C1CFCADF-E93A-4CAE-BF88-16A9CD702220}" presName="cycle" presStyleCnt="0"/>
      <dgm:spPr/>
    </dgm:pt>
    <dgm:pt modelId="{6B960770-0736-4FAE-AC7F-1C9D894ACD39}" type="pres">
      <dgm:prSet presAssocID="{C1CFCADF-E93A-4CAE-BF88-16A9CD702220}" presName="srcNode" presStyleLbl="node1" presStyleIdx="0" presStyleCnt="5"/>
      <dgm:spPr/>
    </dgm:pt>
    <dgm:pt modelId="{374AF7CF-D71B-450C-A05C-E3FD0722A56F}" type="pres">
      <dgm:prSet presAssocID="{C1CFCADF-E93A-4CAE-BF88-16A9CD702220}" presName="conn" presStyleLbl="parChTrans1D2" presStyleIdx="0" presStyleCnt="1"/>
      <dgm:spPr/>
    </dgm:pt>
    <dgm:pt modelId="{657B6395-3F40-4DA2-A5C3-58D6020F4B23}" type="pres">
      <dgm:prSet presAssocID="{C1CFCADF-E93A-4CAE-BF88-16A9CD702220}" presName="extraNode" presStyleLbl="node1" presStyleIdx="0" presStyleCnt="5"/>
      <dgm:spPr/>
    </dgm:pt>
    <dgm:pt modelId="{9853BBF2-B6F1-4EDC-B149-ABC6E456CDF5}" type="pres">
      <dgm:prSet presAssocID="{C1CFCADF-E93A-4CAE-BF88-16A9CD702220}" presName="dstNode" presStyleLbl="node1" presStyleIdx="0" presStyleCnt="5"/>
      <dgm:spPr/>
    </dgm:pt>
    <dgm:pt modelId="{D8EDFD0C-DDCD-4B31-A50F-8F7439D96C14}" type="pres">
      <dgm:prSet presAssocID="{E299CF95-A2BC-40A1-A52E-4ED552701560}" presName="text_1" presStyleLbl="node1" presStyleIdx="0" presStyleCnt="5">
        <dgm:presLayoutVars>
          <dgm:bulletEnabled val="1"/>
        </dgm:presLayoutVars>
      </dgm:prSet>
      <dgm:spPr/>
    </dgm:pt>
    <dgm:pt modelId="{29F4E0BC-F767-4060-9B49-164705BC8E84}" type="pres">
      <dgm:prSet presAssocID="{E299CF95-A2BC-40A1-A52E-4ED552701560}" presName="accent_1" presStyleCnt="0"/>
      <dgm:spPr/>
    </dgm:pt>
    <dgm:pt modelId="{02EA8F86-52C7-4573-812C-C712E60FB0E4}" type="pres">
      <dgm:prSet presAssocID="{E299CF95-A2BC-40A1-A52E-4ED552701560}" presName="accentRepeatNode" presStyleLbl="solidFgAcc1" presStyleIdx="0" presStyleCnt="5"/>
      <dgm:spPr/>
    </dgm:pt>
    <dgm:pt modelId="{44224ED4-D7AC-496A-AA1A-A8126A7684C1}" type="pres">
      <dgm:prSet presAssocID="{D2EF8321-261A-4937-9DDA-B25912BCC9BA}" presName="text_2" presStyleLbl="node1" presStyleIdx="1" presStyleCnt="5">
        <dgm:presLayoutVars>
          <dgm:bulletEnabled val="1"/>
        </dgm:presLayoutVars>
      </dgm:prSet>
      <dgm:spPr/>
    </dgm:pt>
    <dgm:pt modelId="{2D993E3B-10A8-4B60-A1A2-CA75547CCC82}" type="pres">
      <dgm:prSet presAssocID="{D2EF8321-261A-4937-9DDA-B25912BCC9BA}" presName="accent_2" presStyleCnt="0"/>
      <dgm:spPr/>
    </dgm:pt>
    <dgm:pt modelId="{C891AA19-736C-4EC6-BF4F-50BBACDAC395}" type="pres">
      <dgm:prSet presAssocID="{D2EF8321-261A-4937-9DDA-B25912BCC9BA}" presName="accentRepeatNode" presStyleLbl="solidFgAcc1" presStyleIdx="1" presStyleCnt="5"/>
      <dgm:spPr/>
    </dgm:pt>
    <dgm:pt modelId="{CE7D1B19-D7B1-477C-B7F5-94D92FFD7599}" type="pres">
      <dgm:prSet presAssocID="{7C4D7D3A-0719-47A4-9DFA-D2A90051CA9C}" presName="text_3" presStyleLbl="node1" presStyleIdx="2" presStyleCnt="5">
        <dgm:presLayoutVars>
          <dgm:bulletEnabled val="1"/>
        </dgm:presLayoutVars>
      </dgm:prSet>
      <dgm:spPr/>
    </dgm:pt>
    <dgm:pt modelId="{3C7DE94B-F48C-4A7E-A755-1C7690EE1AB8}" type="pres">
      <dgm:prSet presAssocID="{7C4D7D3A-0719-47A4-9DFA-D2A90051CA9C}" presName="accent_3" presStyleCnt="0"/>
      <dgm:spPr/>
    </dgm:pt>
    <dgm:pt modelId="{C3A1C226-F6CE-435C-8773-6C073FF4910F}" type="pres">
      <dgm:prSet presAssocID="{7C4D7D3A-0719-47A4-9DFA-D2A90051CA9C}" presName="accentRepeatNode" presStyleLbl="solidFgAcc1" presStyleIdx="2" presStyleCnt="5"/>
      <dgm:spPr/>
    </dgm:pt>
    <dgm:pt modelId="{A19A76A9-153E-4E57-AD46-C8D1107958DF}" type="pres">
      <dgm:prSet presAssocID="{9E1B685E-4CB7-4D6D-9BF3-9C386570228F}" presName="text_4" presStyleLbl="node1" presStyleIdx="3" presStyleCnt="5">
        <dgm:presLayoutVars>
          <dgm:bulletEnabled val="1"/>
        </dgm:presLayoutVars>
      </dgm:prSet>
      <dgm:spPr/>
    </dgm:pt>
    <dgm:pt modelId="{E3FFC9CE-BBE4-4771-B4F9-6917C060059E}" type="pres">
      <dgm:prSet presAssocID="{9E1B685E-4CB7-4D6D-9BF3-9C386570228F}" presName="accent_4" presStyleCnt="0"/>
      <dgm:spPr/>
    </dgm:pt>
    <dgm:pt modelId="{461AF270-6285-4D38-9676-E6ECBF0D2D61}" type="pres">
      <dgm:prSet presAssocID="{9E1B685E-4CB7-4D6D-9BF3-9C386570228F}" presName="accentRepeatNode" presStyleLbl="solidFgAcc1" presStyleIdx="3" presStyleCnt="5"/>
      <dgm:spPr/>
    </dgm:pt>
    <dgm:pt modelId="{559144BE-D66C-40F6-845E-C65AFD87C101}" type="pres">
      <dgm:prSet presAssocID="{5B418AC7-A254-44E7-A96A-8EEEA24E0005}" presName="text_5" presStyleLbl="node1" presStyleIdx="4" presStyleCnt="5">
        <dgm:presLayoutVars>
          <dgm:bulletEnabled val="1"/>
        </dgm:presLayoutVars>
      </dgm:prSet>
      <dgm:spPr/>
    </dgm:pt>
    <dgm:pt modelId="{E4772C7B-44D9-444E-8577-DD2ABE165211}" type="pres">
      <dgm:prSet presAssocID="{5B418AC7-A254-44E7-A96A-8EEEA24E0005}" presName="accent_5" presStyleCnt="0"/>
      <dgm:spPr/>
    </dgm:pt>
    <dgm:pt modelId="{0FCBA3E8-4EFB-4985-878B-96AB9EDC93AE}" type="pres">
      <dgm:prSet presAssocID="{5B418AC7-A254-44E7-A96A-8EEEA24E0005}" presName="accentRepeatNode" presStyleLbl="solidFgAcc1" presStyleIdx="4" presStyleCnt="5"/>
      <dgm:spPr/>
    </dgm:pt>
  </dgm:ptLst>
  <dgm:cxnLst>
    <dgm:cxn modelId="{B1A2630B-BC9D-4B3B-B0EA-756EDF2EB8ED}" srcId="{C1CFCADF-E93A-4CAE-BF88-16A9CD702220}" destId="{D2EF8321-261A-4937-9DDA-B25912BCC9BA}" srcOrd="1" destOrd="0" parTransId="{904BE53B-D6B4-4CD3-AE05-7CADF9F6355A}" sibTransId="{F3F1A9FB-A39B-445D-A736-9185D0614793}"/>
    <dgm:cxn modelId="{2A726010-2E87-480D-955E-46856DED95B6}" type="presOf" srcId="{7C4D7D3A-0719-47A4-9DFA-D2A90051CA9C}" destId="{CE7D1B19-D7B1-477C-B7F5-94D92FFD7599}" srcOrd="0" destOrd="0" presId="urn:microsoft.com/office/officeart/2008/layout/VerticalCurvedList"/>
    <dgm:cxn modelId="{9F5CFB20-EAFB-4D67-8F0C-AC56E19F4EC9}" type="presOf" srcId="{9E1B685E-4CB7-4D6D-9BF3-9C386570228F}" destId="{A19A76A9-153E-4E57-AD46-C8D1107958DF}" srcOrd="0" destOrd="0" presId="urn:microsoft.com/office/officeart/2008/layout/VerticalCurvedList"/>
    <dgm:cxn modelId="{80EE2525-C28C-4D2D-AB61-80F5DEA9CEE9}" srcId="{C1CFCADF-E93A-4CAE-BF88-16A9CD702220}" destId="{7C4D7D3A-0719-47A4-9DFA-D2A90051CA9C}" srcOrd="2" destOrd="0" parTransId="{B68F2338-5052-438B-A538-D43C198AD12D}" sibTransId="{B04542FA-4A7B-412D-B581-4BB7A06FD5C7}"/>
    <dgm:cxn modelId="{8E2CC930-53BE-4A6E-8A99-E9086F0ACDA0}" type="presOf" srcId="{D939AF9D-2175-4F94-986B-08E5293FF903}" destId="{374AF7CF-D71B-450C-A05C-E3FD0722A56F}" srcOrd="0" destOrd="0" presId="urn:microsoft.com/office/officeart/2008/layout/VerticalCurvedList"/>
    <dgm:cxn modelId="{AF0E006F-A59C-499D-9571-E2D29EEF6752}" type="presOf" srcId="{E299CF95-A2BC-40A1-A52E-4ED552701560}" destId="{D8EDFD0C-DDCD-4B31-A50F-8F7439D96C14}" srcOrd="0" destOrd="0" presId="urn:microsoft.com/office/officeart/2008/layout/VerticalCurvedList"/>
    <dgm:cxn modelId="{5C5C6F72-7A99-4FB7-A656-B8399B93AF98}" type="presOf" srcId="{5B418AC7-A254-44E7-A96A-8EEEA24E0005}" destId="{559144BE-D66C-40F6-845E-C65AFD87C101}" srcOrd="0" destOrd="0" presId="urn:microsoft.com/office/officeart/2008/layout/VerticalCurvedList"/>
    <dgm:cxn modelId="{4CC5CE85-C94D-4017-A374-7873E60B69CB}" type="presOf" srcId="{D2EF8321-261A-4937-9DDA-B25912BCC9BA}" destId="{44224ED4-D7AC-496A-AA1A-A8126A7684C1}" srcOrd="0" destOrd="0" presId="urn:microsoft.com/office/officeart/2008/layout/VerticalCurvedList"/>
    <dgm:cxn modelId="{1E19918F-0772-425D-A9F4-AD665E89FE24}" type="presOf" srcId="{C1CFCADF-E93A-4CAE-BF88-16A9CD702220}" destId="{32092880-014D-4567-A736-4A5B7CB6AC66}" srcOrd="0" destOrd="0" presId="urn:microsoft.com/office/officeart/2008/layout/VerticalCurvedList"/>
    <dgm:cxn modelId="{7FDF9A93-C243-4AE5-A8C5-82F0EDC38819}" srcId="{C1CFCADF-E93A-4CAE-BF88-16A9CD702220}" destId="{9E1B685E-4CB7-4D6D-9BF3-9C386570228F}" srcOrd="3" destOrd="0" parTransId="{E1153984-4F3E-42F1-8D70-52FD28EF957C}" sibTransId="{E27FE573-60DC-4926-ADB5-16B69AC13182}"/>
    <dgm:cxn modelId="{1C8C8CB1-FE0A-4D1B-A98F-1D2107349A0F}" srcId="{C1CFCADF-E93A-4CAE-BF88-16A9CD702220}" destId="{E299CF95-A2BC-40A1-A52E-4ED552701560}" srcOrd="0" destOrd="0" parTransId="{02B9D27B-1300-4D29-892F-6ECDF15B09F2}" sibTransId="{D939AF9D-2175-4F94-986B-08E5293FF903}"/>
    <dgm:cxn modelId="{7F1319F9-8DE0-4E4D-AEB6-A9C8FD9214D3}" srcId="{C1CFCADF-E93A-4CAE-BF88-16A9CD702220}" destId="{5B418AC7-A254-44E7-A96A-8EEEA24E0005}" srcOrd="4" destOrd="0" parTransId="{F5ADA400-997F-4ED1-85EF-DA56D7E0CC4A}" sibTransId="{052EBDE2-F9F0-4252-A78B-F4AEA9B5BB63}"/>
    <dgm:cxn modelId="{629FFAE1-2A39-48B0-AADE-709416AC0A5C}" type="presParOf" srcId="{32092880-014D-4567-A736-4A5B7CB6AC66}" destId="{10BAF098-A71F-4D4B-AB52-629D1FEBA41B}" srcOrd="0" destOrd="0" presId="urn:microsoft.com/office/officeart/2008/layout/VerticalCurvedList"/>
    <dgm:cxn modelId="{F70A11B5-B1CE-44AB-957C-F5E0ED2BF0BA}" type="presParOf" srcId="{10BAF098-A71F-4D4B-AB52-629D1FEBA41B}" destId="{161B8583-18F2-4888-B959-6479D84FCD6A}" srcOrd="0" destOrd="0" presId="urn:microsoft.com/office/officeart/2008/layout/VerticalCurvedList"/>
    <dgm:cxn modelId="{7E22D37B-4FD5-4EE4-8707-AC7237FF5043}" type="presParOf" srcId="{161B8583-18F2-4888-B959-6479D84FCD6A}" destId="{6B960770-0736-4FAE-AC7F-1C9D894ACD39}" srcOrd="0" destOrd="0" presId="urn:microsoft.com/office/officeart/2008/layout/VerticalCurvedList"/>
    <dgm:cxn modelId="{C0FED7DC-5EC9-4B73-AE47-61DD327D8076}" type="presParOf" srcId="{161B8583-18F2-4888-B959-6479D84FCD6A}" destId="{374AF7CF-D71B-450C-A05C-E3FD0722A56F}" srcOrd="1" destOrd="0" presId="urn:microsoft.com/office/officeart/2008/layout/VerticalCurvedList"/>
    <dgm:cxn modelId="{4A143367-B2F8-448C-9B84-F9121403BEA0}" type="presParOf" srcId="{161B8583-18F2-4888-B959-6479D84FCD6A}" destId="{657B6395-3F40-4DA2-A5C3-58D6020F4B23}" srcOrd="2" destOrd="0" presId="urn:microsoft.com/office/officeart/2008/layout/VerticalCurvedList"/>
    <dgm:cxn modelId="{ED40092B-5E27-4B5D-AAD1-A3BA4AD9F6C8}" type="presParOf" srcId="{161B8583-18F2-4888-B959-6479D84FCD6A}" destId="{9853BBF2-B6F1-4EDC-B149-ABC6E456CDF5}" srcOrd="3" destOrd="0" presId="urn:microsoft.com/office/officeart/2008/layout/VerticalCurvedList"/>
    <dgm:cxn modelId="{0EA1773F-C76D-4B29-8D38-C35CA9AC24CB}" type="presParOf" srcId="{10BAF098-A71F-4D4B-AB52-629D1FEBA41B}" destId="{D8EDFD0C-DDCD-4B31-A50F-8F7439D96C14}" srcOrd="1" destOrd="0" presId="urn:microsoft.com/office/officeart/2008/layout/VerticalCurvedList"/>
    <dgm:cxn modelId="{55299B0A-6AD0-4A16-BFB5-3536ACDBF61F}" type="presParOf" srcId="{10BAF098-A71F-4D4B-AB52-629D1FEBA41B}" destId="{29F4E0BC-F767-4060-9B49-164705BC8E84}" srcOrd="2" destOrd="0" presId="urn:microsoft.com/office/officeart/2008/layout/VerticalCurvedList"/>
    <dgm:cxn modelId="{CF58C1BB-5B69-4118-B30B-8B41C7875025}" type="presParOf" srcId="{29F4E0BC-F767-4060-9B49-164705BC8E84}" destId="{02EA8F86-52C7-4573-812C-C712E60FB0E4}" srcOrd="0" destOrd="0" presId="urn:microsoft.com/office/officeart/2008/layout/VerticalCurvedList"/>
    <dgm:cxn modelId="{E530CD8F-EB7F-44B1-A8F7-6924A56F8701}" type="presParOf" srcId="{10BAF098-A71F-4D4B-AB52-629D1FEBA41B}" destId="{44224ED4-D7AC-496A-AA1A-A8126A7684C1}" srcOrd="3" destOrd="0" presId="urn:microsoft.com/office/officeart/2008/layout/VerticalCurvedList"/>
    <dgm:cxn modelId="{0B308ED1-33B6-469E-B552-4C8237454666}" type="presParOf" srcId="{10BAF098-A71F-4D4B-AB52-629D1FEBA41B}" destId="{2D993E3B-10A8-4B60-A1A2-CA75547CCC82}" srcOrd="4" destOrd="0" presId="urn:microsoft.com/office/officeart/2008/layout/VerticalCurvedList"/>
    <dgm:cxn modelId="{16D8A9D5-AAB5-4CF4-905B-BA10FBAE312A}" type="presParOf" srcId="{2D993E3B-10A8-4B60-A1A2-CA75547CCC82}" destId="{C891AA19-736C-4EC6-BF4F-50BBACDAC395}" srcOrd="0" destOrd="0" presId="urn:microsoft.com/office/officeart/2008/layout/VerticalCurvedList"/>
    <dgm:cxn modelId="{2BCC210C-7B94-4F6F-8837-3FA42258AC4D}" type="presParOf" srcId="{10BAF098-A71F-4D4B-AB52-629D1FEBA41B}" destId="{CE7D1B19-D7B1-477C-B7F5-94D92FFD7599}" srcOrd="5" destOrd="0" presId="urn:microsoft.com/office/officeart/2008/layout/VerticalCurvedList"/>
    <dgm:cxn modelId="{F4AB9C50-A459-464D-B9F1-CE8BCB19FC8F}" type="presParOf" srcId="{10BAF098-A71F-4D4B-AB52-629D1FEBA41B}" destId="{3C7DE94B-F48C-4A7E-A755-1C7690EE1AB8}" srcOrd="6" destOrd="0" presId="urn:microsoft.com/office/officeart/2008/layout/VerticalCurvedList"/>
    <dgm:cxn modelId="{F8D220F5-FC6D-44C3-B90F-4DD3806A4882}" type="presParOf" srcId="{3C7DE94B-F48C-4A7E-A755-1C7690EE1AB8}" destId="{C3A1C226-F6CE-435C-8773-6C073FF4910F}" srcOrd="0" destOrd="0" presId="urn:microsoft.com/office/officeart/2008/layout/VerticalCurvedList"/>
    <dgm:cxn modelId="{9F698A66-985B-4D6A-8698-A8359D73BA77}" type="presParOf" srcId="{10BAF098-A71F-4D4B-AB52-629D1FEBA41B}" destId="{A19A76A9-153E-4E57-AD46-C8D1107958DF}" srcOrd="7" destOrd="0" presId="urn:microsoft.com/office/officeart/2008/layout/VerticalCurvedList"/>
    <dgm:cxn modelId="{33956A82-E5D1-4144-B79B-CC282D0EA69A}" type="presParOf" srcId="{10BAF098-A71F-4D4B-AB52-629D1FEBA41B}" destId="{E3FFC9CE-BBE4-4771-B4F9-6917C060059E}" srcOrd="8" destOrd="0" presId="urn:microsoft.com/office/officeart/2008/layout/VerticalCurvedList"/>
    <dgm:cxn modelId="{DC0A6269-5D66-44F3-B8EB-FE8043FAFF1D}" type="presParOf" srcId="{E3FFC9CE-BBE4-4771-B4F9-6917C060059E}" destId="{461AF270-6285-4D38-9676-E6ECBF0D2D61}" srcOrd="0" destOrd="0" presId="urn:microsoft.com/office/officeart/2008/layout/VerticalCurvedList"/>
    <dgm:cxn modelId="{C167434A-7449-4F72-9570-3EEEFBA357F1}" type="presParOf" srcId="{10BAF098-A71F-4D4B-AB52-629D1FEBA41B}" destId="{559144BE-D66C-40F6-845E-C65AFD87C101}" srcOrd="9" destOrd="0" presId="urn:microsoft.com/office/officeart/2008/layout/VerticalCurvedList"/>
    <dgm:cxn modelId="{280DA131-2628-4E51-AF4E-582D5652735B}" type="presParOf" srcId="{10BAF098-A71F-4D4B-AB52-629D1FEBA41B}" destId="{E4772C7B-44D9-444E-8577-DD2ABE165211}" srcOrd="10" destOrd="0" presId="urn:microsoft.com/office/officeart/2008/layout/VerticalCurvedList"/>
    <dgm:cxn modelId="{7A6F9990-239E-452A-BD79-4D072691B792}" type="presParOf" srcId="{E4772C7B-44D9-444E-8577-DD2ABE165211}" destId="{0FCBA3E8-4EFB-4985-878B-96AB9EDC93A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D3140-2781-A540-B9E0-C349EDC4338E}"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4C085F7C-AFFF-3047-9B08-DA361DD1B90F}">
      <dgm:prSet phldrT="[Text]" custT="1"/>
      <dgm:spPr/>
      <dgm:t>
        <a:bodyPr/>
        <a:lstStyle/>
        <a:p>
          <a:endParaRPr lang="en-US" sz="2000" b="1" dirty="0"/>
        </a:p>
        <a:p>
          <a:r>
            <a:rPr lang="en-US" sz="2000" b="1" dirty="0">
              <a:solidFill>
                <a:schemeClr val="bg1"/>
              </a:solidFill>
            </a:rPr>
            <a:t>Centro de </a:t>
          </a:r>
        </a:p>
        <a:p>
          <a:r>
            <a:rPr lang="en-US" sz="2000" b="1" dirty="0" err="1">
              <a:solidFill>
                <a:schemeClr val="bg1"/>
              </a:solidFill>
            </a:rPr>
            <a:t>referencia</a:t>
          </a:r>
          <a:endParaRPr lang="en-US" sz="2000" b="1" dirty="0">
            <a:solidFill>
              <a:schemeClr val="bg1"/>
            </a:solidFill>
          </a:endParaRPr>
        </a:p>
      </dgm:t>
    </dgm:pt>
    <dgm:pt modelId="{DAB0188E-D55D-AE4F-AA0D-9ADDE64DC59F}" type="parTrans" cxnId="{96D7B5A0-29A0-DF44-9FCC-CDCAE163C353}">
      <dgm:prSet/>
      <dgm:spPr/>
      <dgm:t>
        <a:bodyPr/>
        <a:lstStyle/>
        <a:p>
          <a:endParaRPr lang="en-US"/>
        </a:p>
      </dgm:t>
    </dgm:pt>
    <dgm:pt modelId="{5BB0747C-DC13-F949-BE85-A28CA8DEBF83}" type="sibTrans" cxnId="{96D7B5A0-29A0-DF44-9FCC-CDCAE163C353}">
      <dgm:prSet/>
      <dgm:spPr/>
      <dgm:t>
        <a:bodyPr/>
        <a:lstStyle/>
        <a:p>
          <a:endParaRPr lang="en-US"/>
        </a:p>
      </dgm:t>
    </dgm:pt>
    <dgm:pt modelId="{B0DF27D2-4286-3A49-8469-7D9BE48B4E14}">
      <dgm:prSet phldrT="[Text]" custT="1"/>
      <dgm:spPr/>
      <dgm:t>
        <a:bodyPr/>
        <a:lstStyle/>
        <a:p>
          <a:r>
            <a:rPr lang="es-ES" sz="1800" b="1" dirty="0">
              <a:solidFill>
                <a:schemeClr val="bg1"/>
              </a:solidFill>
            </a:rPr>
            <a:t>Tamizaje ante alto riesgo por preocupación de los padres, maestros u otro especialista.</a:t>
          </a:r>
        </a:p>
      </dgm:t>
    </dgm:pt>
    <dgm:pt modelId="{F37B9218-2907-774D-8BE7-EAFF70983E1C}" type="parTrans" cxnId="{21BC4F32-7A8A-0646-B39C-E96C6DC0A00E}">
      <dgm:prSet/>
      <dgm:spPr/>
      <dgm:t>
        <a:bodyPr/>
        <a:lstStyle/>
        <a:p>
          <a:endParaRPr lang="en-US"/>
        </a:p>
      </dgm:t>
    </dgm:pt>
    <dgm:pt modelId="{25165CF3-C5E7-A940-8813-ECBDF9329982}" type="sibTrans" cxnId="{21BC4F32-7A8A-0646-B39C-E96C6DC0A00E}">
      <dgm:prSet/>
      <dgm:spPr/>
      <dgm:t>
        <a:bodyPr/>
        <a:lstStyle/>
        <a:p>
          <a:endParaRPr lang="en-US"/>
        </a:p>
      </dgm:t>
    </dgm:pt>
    <dgm:pt modelId="{A97357BE-A963-CE4A-8B08-CA2451E86B77}">
      <dgm:prSet phldrT="[Text]" custT="1"/>
      <dgm:spPr/>
      <dgm:t>
        <a:bodyPr/>
        <a:lstStyle/>
        <a:p>
          <a:r>
            <a:rPr lang="en-US" sz="2400" b="1" dirty="0" err="1">
              <a:solidFill>
                <a:schemeClr val="bg1"/>
              </a:solidFill>
            </a:rPr>
            <a:t>Revisión</a:t>
          </a:r>
          <a:r>
            <a:rPr lang="en-US" sz="2400" b="1" dirty="0">
              <a:solidFill>
                <a:schemeClr val="bg1"/>
              </a:solidFill>
            </a:rPr>
            <a:t> de población general, </a:t>
          </a:r>
          <a:r>
            <a:rPr lang="en-US" sz="2400" b="1" dirty="0" err="1">
              <a:solidFill>
                <a:schemeClr val="bg1"/>
              </a:solidFill>
            </a:rPr>
            <a:t>por</a:t>
          </a:r>
          <a:r>
            <a:rPr lang="en-US" sz="2400" b="1" dirty="0">
              <a:solidFill>
                <a:schemeClr val="bg1"/>
              </a:solidFill>
            </a:rPr>
            <a:t> </a:t>
          </a:r>
          <a:r>
            <a:rPr lang="en-US" sz="2400" b="1" dirty="0" err="1">
              <a:solidFill>
                <a:schemeClr val="bg1"/>
              </a:solidFill>
            </a:rPr>
            <a:t>preocupación</a:t>
          </a:r>
          <a:r>
            <a:rPr lang="en-US" sz="2400" b="1" dirty="0">
              <a:solidFill>
                <a:schemeClr val="bg1"/>
              </a:solidFill>
            </a:rPr>
            <a:t> de </a:t>
          </a:r>
          <a:r>
            <a:rPr lang="en-US" sz="2400" b="1" dirty="0" err="1">
              <a:solidFill>
                <a:schemeClr val="bg1"/>
              </a:solidFill>
            </a:rPr>
            <a:t>los</a:t>
          </a:r>
          <a:r>
            <a:rPr lang="en-US" sz="2400" b="1" dirty="0">
              <a:solidFill>
                <a:schemeClr val="bg1"/>
              </a:solidFill>
            </a:rPr>
            <a:t> padres y de alto </a:t>
          </a:r>
          <a:r>
            <a:rPr lang="en-US" sz="2400" b="1" dirty="0" err="1">
              <a:solidFill>
                <a:schemeClr val="bg1"/>
              </a:solidFill>
            </a:rPr>
            <a:t>riesgo</a:t>
          </a:r>
          <a:r>
            <a:rPr lang="en-US" sz="2400" b="1" dirty="0">
              <a:solidFill>
                <a:schemeClr val="bg1"/>
              </a:solidFill>
            </a:rPr>
            <a:t> </a:t>
          </a:r>
        </a:p>
      </dgm:t>
    </dgm:pt>
    <dgm:pt modelId="{4872A323-827E-624D-ABB8-4CF54A2CF117}" type="parTrans" cxnId="{5BFD66D2-D351-C748-8F8F-AF7855F5179D}">
      <dgm:prSet/>
      <dgm:spPr/>
      <dgm:t>
        <a:bodyPr/>
        <a:lstStyle/>
        <a:p>
          <a:endParaRPr lang="en-US"/>
        </a:p>
      </dgm:t>
    </dgm:pt>
    <dgm:pt modelId="{3DAE2770-9F55-8347-B651-030B0A367B5C}" type="sibTrans" cxnId="{5BFD66D2-D351-C748-8F8F-AF7855F5179D}">
      <dgm:prSet/>
      <dgm:spPr/>
      <dgm:t>
        <a:bodyPr/>
        <a:lstStyle/>
        <a:p>
          <a:endParaRPr lang="en-US"/>
        </a:p>
      </dgm:t>
    </dgm:pt>
    <dgm:pt modelId="{1EF9862B-CFD2-B847-99A7-59C8D7CCF837}" type="pres">
      <dgm:prSet presAssocID="{F77D3140-2781-A540-B9E0-C349EDC4338E}" presName="Name0" presStyleCnt="0">
        <dgm:presLayoutVars>
          <dgm:dir/>
          <dgm:animLvl val="lvl"/>
          <dgm:resizeHandles val="exact"/>
        </dgm:presLayoutVars>
      </dgm:prSet>
      <dgm:spPr/>
    </dgm:pt>
    <dgm:pt modelId="{7134EF8F-E23C-5A48-BABB-B1BFCEAC0244}" type="pres">
      <dgm:prSet presAssocID="{4C085F7C-AFFF-3047-9B08-DA361DD1B90F}" presName="Name8" presStyleCnt="0"/>
      <dgm:spPr/>
    </dgm:pt>
    <dgm:pt modelId="{A4625D12-2775-EA44-9CFE-5317EB2D4AD6}" type="pres">
      <dgm:prSet presAssocID="{4C085F7C-AFFF-3047-9B08-DA361DD1B90F}" presName="level" presStyleLbl="node1" presStyleIdx="0" presStyleCnt="3">
        <dgm:presLayoutVars>
          <dgm:chMax val="1"/>
          <dgm:bulletEnabled val="1"/>
        </dgm:presLayoutVars>
      </dgm:prSet>
      <dgm:spPr/>
    </dgm:pt>
    <dgm:pt modelId="{C1070117-0750-EC4D-A082-CDDAFC34E7A9}" type="pres">
      <dgm:prSet presAssocID="{4C085F7C-AFFF-3047-9B08-DA361DD1B90F}" presName="levelTx" presStyleLbl="revTx" presStyleIdx="0" presStyleCnt="0">
        <dgm:presLayoutVars>
          <dgm:chMax val="1"/>
          <dgm:bulletEnabled val="1"/>
        </dgm:presLayoutVars>
      </dgm:prSet>
      <dgm:spPr/>
    </dgm:pt>
    <dgm:pt modelId="{142EFE9D-C94D-D24F-8E42-E5AF84AF7B25}" type="pres">
      <dgm:prSet presAssocID="{B0DF27D2-4286-3A49-8469-7D9BE48B4E14}" presName="Name8" presStyleCnt="0"/>
      <dgm:spPr/>
    </dgm:pt>
    <dgm:pt modelId="{7FAAFEA9-98D1-3B4C-8EC9-DF7B533C7998}" type="pres">
      <dgm:prSet presAssocID="{B0DF27D2-4286-3A49-8469-7D9BE48B4E14}" presName="level" presStyleLbl="node1" presStyleIdx="1" presStyleCnt="3" custScaleY="124019">
        <dgm:presLayoutVars>
          <dgm:chMax val="1"/>
          <dgm:bulletEnabled val="1"/>
        </dgm:presLayoutVars>
      </dgm:prSet>
      <dgm:spPr/>
    </dgm:pt>
    <dgm:pt modelId="{6EFED848-BD39-1B4F-8DCC-EFC25A3ABCDE}" type="pres">
      <dgm:prSet presAssocID="{B0DF27D2-4286-3A49-8469-7D9BE48B4E14}" presName="levelTx" presStyleLbl="revTx" presStyleIdx="0" presStyleCnt="0">
        <dgm:presLayoutVars>
          <dgm:chMax val="1"/>
          <dgm:bulletEnabled val="1"/>
        </dgm:presLayoutVars>
      </dgm:prSet>
      <dgm:spPr/>
    </dgm:pt>
    <dgm:pt modelId="{824720F4-C842-C246-8CC7-A122ED9A7C0B}" type="pres">
      <dgm:prSet presAssocID="{A97357BE-A963-CE4A-8B08-CA2451E86B77}" presName="Name8" presStyleCnt="0"/>
      <dgm:spPr/>
    </dgm:pt>
    <dgm:pt modelId="{535EFB90-0A87-BF47-9BE6-17F015D22849}" type="pres">
      <dgm:prSet presAssocID="{A97357BE-A963-CE4A-8B08-CA2451E86B77}" presName="level" presStyleLbl="node1" presStyleIdx="2" presStyleCnt="3">
        <dgm:presLayoutVars>
          <dgm:chMax val="1"/>
          <dgm:bulletEnabled val="1"/>
        </dgm:presLayoutVars>
      </dgm:prSet>
      <dgm:spPr/>
    </dgm:pt>
    <dgm:pt modelId="{64E580C5-F634-084D-B6BB-8BAC9EE3527E}" type="pres">
      <dgm:prSet presAssocID="{A97357BE-A963-CE4A-8B08-CA2451E86B77}" presName="levelTx" presStyleLbl="revTx" presStyleIdx="0" presStyleCnt="0">
        <dgm:presLayoutVars>
          <dgm:chMax val="1"/>
          <dgm:bulletEnabled val="1"/>
        </dgm:presLayoutVars>
      </dgm:prSet>
      <dgm:spPr/>
    </dgm:pt>
  </dgm:ptLst>
  <dgm:cxnLst>
    <dgm:cxn modelId="{9E098F28-FCEA-4BDD-88F9-5C7DC6C9AF71}" type="presOf" srcId="{A97357BE-A963-CE4A-8B08-CA2451E86B77}" destId="{64E580C5-F634-084D-B6BB-8BAC9EE3527E}" srcOrd="1" destOrd="0" presId="urn:microsoft.com/office/officeart/2005/8/layout/pyramid1"/>
    <dgm:cxn modelId="{21BC4F32-7A8A-0646-B39C-E96C6DC0A00E}" srcId="{F77D3140-2781-A540-B9E0-C349EDC4338E}" destId="{B0DF27D2-4286-3A49-8469-7D9BE48B4E14}" srcOrd="1" destOrd="0" parTransId="{F37B9218-2907-774D-8BE7-EAFF70983E1C}" sibTransId="{25165CF3-C5E7-A940-8813-ECBDF9329982}"/>
    <dgm:cxn modelId="{0779F09D-8949-42CA-B3E8-1A156BBC221B}" type="presOf" srcId="{B0DF27D2-4286-3A49-8469-7D9BE48B4E14}" destId="{7FAAFEA9-98D1-3B4C-8EC9-DF7B533C7998}" srcOrd="0" destOrd="0" presId="urn:microsoft.com/office/officeart/2005/8/layout/pyramid1"/>
    <dgm:cxn modelId="{96D7B5A0-29A0-DF44-9FCC-CDCAE163C353}" srcId="{F77D3140-2781-A540-B9E0-C349EDC4338E}" destId="{4C085F7C-AFFF-3047-9B08-DA361DD1B90F}" srcOrd="0" destOrd="0" parTransId="{DAB0188E-D55D-AE4F-AA0D-9ADDE64DC59F}" sibTransId="{5BB0747C-DC13-F949-BE85-A28CA8DEBF83}"/>
    <dgm:cxn modelId="{86F104AF-6667-4EC0-B113-F99ECD36EF9C}" type="presOf" srcId="{F77D3140-2781-A540-B9E0-C349EDC4338E}" destId="{1EF9862B-CFD2-B847-99A7-59C8D7CCF837}" srcOrd="0" destOrd="0" presId="urn:microsoft.com/office/officeart/2005/8/layout/pyramid1"/>
    <dgm:cxn modelId="{7410B5B5-50B3-4E9E-9035-177E11B12206}" type="presOf" srcId="{A97357BE-A963-CE4A-8B08-CA2451E86B77}" destId="{535EFB90-0A87-BF47-9BE6-17F015D22849}" srcOrd="0" destOrd="0" presId="urn:microsoft.com/office/officeart/2005/8/layout/pyramid1"/>
    <dgm:cxn modelId="{1F5623B9-9C3B-4F95-BA04-9EFB53F4D494}" type="presOf" srcId="{B0DF27D2-4286-3A49-8469-7D9BE48B4E14}" destId="{6EFED848-BD39-1B4F-8DCC-EFC25A3ABCDE}" srcOrd="1" destOrd="0" presId="urn:microsoft.com/office/officeart/2005/8/layout/pyramid1"/>
    <dgm:cxn modelId="{FAAB29BC-CC51-43CB-A1F2-66991B525CB0}" type="presOf" srcId="{4C085F7C-AFFF-3047-9B08-DA361DD1B90F}" destId="{A4625D12-2775-EA44-9CFE-5317EB2D4AD6}" srcOrd="0" destOrd="0" presId="urn:microsoft.com/office/officeart/2005/8/layout/pyramid1"/>
    <dgm:cxn modelId="{5BFD66D2-D351-C748-8F8F-AF7855F5179D}" srcId="{F77D3140-2781-A540-B9E0-C349EDC4338E}" destId="{A97357BE-A963-CE4A-8B08-CA2451E86B77}" srcOrd="2" destOrd="0" parTransId="{4872A323-827E-624D-ABB8-4CF54A2CF117}" sibTransId="{3DAE2770-9F55-8347-B651-030B0A367B5C}"/>
    <dgm:cxn modelId="{40314EEC-A622-4B0D-BBDC-2F99C3E4960A}" type="presOf" srcId="{4C085F7C-AFFF-3047-9B08-DA361DD1B90F}" destId="{C1070117-0750-EC4D-A082-CDDAFC34E7A9}" srcOrd="1" destOrd="0" presId="urn:microsoft.com/office/officeart/2005/8/layout/pyramid1"/>
    <dgm:cxn modelId="{24B260B3-626D-429E-8E18-F373F735F2AB}" type="presParOf" srcId="{1EF9862B-CFD2-B847-99A7-59C8D7CCF837}" destId="{7134EF8F-E23C-5A48-BABB-B1BFCEAC0244}" srcOrd="0" destOrd="0" presId="urn:microsoft.com/office/officeart/2005/8/layout/pyramid1"/>
    <dgm:cxn modelId="{82D6C3EA-B7BD-4BCA-89F7-C4AD81AE1CBB}" type="presParOf" srcId="{7134EF8F-E23C-5A48-BABB-B1BFCEAC0244}" destId="{A4625D12-2775-EA44-9CFE-5317EB2D4AD6}" srcOrd="0" destOrd="0" presId="urn:microsoft.com/office/officeart/2005/8/layout/pyramid1"/>
    <dgm:cxn modelId="{75D8B2DC-3DC1-466A-917D-8458F39C03FB}" type="presParOf" srcId="{7134EF8F-E23C-5A48-BABB-B1BFCEAC0244}" destId="{C1070117-0750-EC4D-A082-CDDAFC34E7A9}" srcOrd="1" destOrd="0" presId="urn:microsoft.com/office/officeart/2005/8/layout/pyramid1"/>
    <dgm:cxn modelId="{9E834074-18F3-49F0-8A4C-CF68D6BB1400}" type="presParOf" srcId="{1EF9862B-CFD2-B847-99A7-59C8D7CCF837}" destId="{142EFE9D-C94D-D24F-8E42-E5AF84AF7B25}" srcOrd="1" destOrd="0" presId="urn:microsoft.com/office/officeart/2005/8/layout/pyramid1"/>
    <dgm:cxn modelId="{0AE888BF-6664-483A-A4B9-8AA901ADFD89}" type="presParOf" srcId="{142EFE9D-C94D-D24F-8E42-E5AF84AF7B25}" destId="{7FAAFEA9-98D1-3B4C-8EC9-DF7B533C7998}" srcOrd="0" destOrd="0" presId="urn:microsoft.com/office/officeart/2005/8/layout/pyramid1"/>
    <dgm:cxn modelId="{6DDDD12E-C36F-4BF2-8D70-617508D61321}" type="presParOf" srcId="{142EFE9D-C94D-D24F-8E42-E5AF84AF7B25}" destId="{6EFED848-BD39-1B4F-8DCC-EFC25A3ABCDE}" srcOrd="1" destOrd="0" presId="urn:microsoft.com/office/officeart/2005/8/layout/pyramid1"/>
    <dgm:cxn modelId="{72222BFB-A158-4B70-B356-C437169A789F}" type="presParOf" srcId="{1EF9862B-CFD2-B847-99A7-59C8D7CCF837}" destId="{824720F4-C842-C246-8CC7-A122ED9A7C0B}" srcOrd="2" destOrd="0" presId="urn:microsoft.com/office/officeart/2005/8/layout/pyramid1"/>
    <dgm:cxn modelId="{0E5FA6D6-0D1D-49B4-9D92-F8CBD7790C5D}" type="presParOf" srcId="{824720F4-C842-C246-8CC7-A122ED9A7C0B}" destId="{535EFB90-0A87-BF47-9BE6-17F015D22849}" srcOrd="0" destOrd="0" presId="urn:microsoft.com/office/officeart/2005/8/layout/pyramid1"/>
    <dgm:cxn modelId="{CB910335-BF15-4A5E-8A1D-1C465234403D}" type="presParOf" srcId="{824720F4-C842-C246-8CC7-A122ED9A7C0B}" destId="{64E580C5-F634-084D-B6BB-8BAC9EE3527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AF7CF-D71B-450C-A05C-E3FD0722A56F}">
      <dsp:nvSpPr>
        <dsp:cNvPr id="0" name=""/>
        <dsp:cNvSpPr/>
      </dsp:nvSpPr>
      <dsp:spPr>
        <a:xfrm>
          <a:off x="-5635578" y="-862704"/>
          <a:ext cx="6709736" cy="6709736"/>
        </a:xfrm>
        <a:prstGeom prst="blockArc">
          <a:avLst>
            <a:gd name="adj1" fmla="val 18900000"/>
            <a:gd name="adj2" fmla="val 2700000"/>
            <a:gd name="adj3" fmla="val 32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DFD0C-DDCD-4B31-A50F-8F7439D96C14}">
      <dsp:nvSpPr>
        <dsp:cNvPr id="0" name=""/>
        <dsp:cNvSpPr/>
      </dsp:nvSpPr>
      <dsp:spPr>
        <a:xfrm>
          <a:off x="469582" y="311420"/>
          <a:ext cx="5556695" cy="6232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697"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err="1"/>
            <a:t>Preferencia</a:t>
          </a:r>
          <a:r>
            <a:rPr lang="en-GB" sz="2000" kern="1200" dirty="0"/>
            <a:t> </a:t>
          </a:r>
          <a:r>
            <a:rPr lang="en-GB" sz="2000" kern="1200" dirty="0" err="1"/>
            <a:t>por</a:t>
          </a:r>
          <a:r>
            <a:rPr lang="en-GB" sz="2000" kern="1200" dirty="0"/>
            <a:t> </a:t>
          </a:r>
          <a:r>
            <a:rPr lang="en-GB" sz="2000" kern="1200" dirty="0" err="1"/>
            <a:t>rutinas</a:t>
          </a:r>
          <a:r>
            <a:rPr lang="en-GB" sz="2000" kern="1200" dirty="0"/>
            <a:t>/</a:t>
          </a:r>
          <a:r>
            <a:rPr lang="en-GB" sz="2000" kern="1200" dirty="0" err="1"/>
            <a:t>previsibilidad</a:t>
          </a:r>
          <a:endParaRPr lang="en-GB" sz="2000" kern="1200" dirty="0"/>
        </a:p>
      </dsp:txBody>
      <dsp:txXfrm>
        <a:off x="469582" y="311420"/>
        <a:ext cx="5556695" cy="623240"/>
      </dsp:txXfrm>
    </dsp:sp>
    <dsp:sp modelId="{02EA8F86-52C7-4573-812C-C712E60FB0E4}">
      <dsp:nvSpPr>
        <dsp:cNvPr id="0" name=""/>
        <dsp:cNvSpPr/>
      </dsp:nvSpPr>
      <dsp:spPr>
        <a:xfrm>
          <a:off x="80056" y="233515"/>
          <a:ext cx="779050" cy="77905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224ED4-D7AC-496A-AA1A-A8126A7684C1}">
      <dsp:nvSpPr>
        <dsp:cNvPr id="0" name=""/>
        <dsp:cNvSpPr/>
      </dsp:nvSpPr>
      <dsp:spPr>
        <a:xfrm>
          <a:off x="916177" y="1245982"/>
          <a:ext cx="5110099" cy="62324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697"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err="1"/>
            <a:t>Afectación</a:t>
          </a:r>
          <a:r>
            <a:rPr lang="en-GB" sz="2000" kern="1200" dirty="0"/>
            <a:t> </a:t>
          </a:r>
          <a:r>
            <a:rPr lang="en-GB" sz="2000" kern="1200" dirty="0" err="1"/>
            <a:t>por</a:t>
          </a:r>
          <a:r>
            <a:rPr lang="en-GB" sz="2000" kern="1200" dirty="0"/>
            <a:t> </a:t>
          </a:r>
          <a:r>
            <a:rPr lang="en-GB" sz="2000" kern="1200" dirty="0" err="1"/>
            <a:t>estímulos</a:t>
          </a:r>
          <a:r>
            <a:rPr lang="en-GB" sz="2000" kern="1200" dirty="0"/>
            <a:t> </a:t>
          </a:r>
          <a:r>
            <a:rPr lang="en-GB" sz="2000" kern="1200" dirty="0" err="1"/>
            <a:t>sensoriales</a:t>
          </a:r>
          <a:endParaRPr lang="en-GB" sz="2000" kern="1200" dirty="0"/>
        </a:p>
      </dsp:txBody>
      <dsp:txXfrm>
        <a:off x="916177" y="1245982"/>
        <a:ext cx="5110099" cy="623240"/>
      </dsp:txXfrm>
    </dsp:sp>
    <dsp:sp modelId="{C891AA19-736C-4EC6-BF4F-50BBACDAC395}">
      <dsp:nvSpPr>
        <dsp:cNvPr id="0" name=""/>
        <dsp:cNvSpPr/>
      </dsp:nvSpPr>
      <dsp:spPr>
        <a:xfrm>
          <a:off x="526652" y="1168077"/>
          <a:ext cx="779050" cy="7790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D1B19-D7B1-477C-B7F5-94D92FFD7599}">
      <dsp:nvSpPr>
        <dsp:cNvPr id="0" name=""/>
        <dsp:cNvSpPr/>
      </dsp:nvSpPr>
      <dsp:spPr>
        <a:xfrm>
          <a:off x="1053246" y="2180543"/>
          <a:ext cx="4973030" cy="6232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697"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err="1"/>
            <a:t>Necesidad</a:t>
          </a:r>
          <a:r>
            <a:rPr lang="en-GB" sz="2000" kern="1200" dirty="0"/>
            <a:t> de </a:t>
          </a:r>
          <a:r>
            <a:rPr lang="en-GB" sz="2000" kern="1200" dirty="0" err="1"/>
            <a:t>expresar</a:t>
          </a:r>
          <a:r>
            <a:rPr lang="en-GB" sz="2000" kern="1200" dirty="0"/>
            <a:t> </a:t>
          </a:r>
          <a:r>
            <a:rPr lang="en-GB" sz="2000" kern="1200" dirty="0" err="1"/>
            <a:t>intereses</a:t>
          </a:r>
          <a:r>
            <a:rPr lang="en-GB" sz="2000" kern="1200" dirty="0"/>
            <a:t> </a:t>
          </a:r>
          <a:r>
            <a:rPr lang="en-GB" sz="2000" kern="1200" dirty="0" err="1"/>
            <a:t>especiales</a:t>
          </a:r>
          <a:endParaRPr lang="en-GB" sz="2000" kern="1200" dirty="0"/>
        </a:p>
      </dsp:txBody>
      <dsp:txXfrm>
        <a:off x="1053246" y="2180543"/>
        <a:ext cx="4973030" cy="623240"/>
      </dsp:txXfrm>
    </dsp:sp>
    <dsp:sp modelId="{C3A1C226-F6CE-435C-8773-6C073FF4910F}">
      <dsp:nvSpPr>
        <dsp:cNvPr id="0" name=""/>
        <dsp:cNvSpPr/>
      </dsp:nvSpPr>
      <dsp:spPr>
        <a:xfrm>
          <a:off x="663721" y="2102638"/>
          <a:ext cx="779050" cy="77905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A76A9-153E-4E57-AD46-C8D1107958DF}">
      <dsp:nvSpPr>
        <dsp:cNvPr id="0" name=""/>
        <dsp:cNvSpPr/>
      </dsp:nvSpPr>
      <dsp:spPr>
        <a:xfrm>
          <a:off x="916177" y="3115105"/>
          <a:ext cx="5110099" cy="62324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697"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err="1"/>
            <a:t>Comportamientos</a:t>
          </a:r>
          <a:r>
            <a:rPr lang="en-GB" sz="2000" kern="1200" dirty="0"/>
            <a:t> </a:t>
          </a:r>
          <a:r>
            <a:rPr lang="en-GB" sz="2000" kern="1200" dirty="0" err="1"/>
            <a:t>repetitivos</a:t>
          </a:r>
          <a:endParaRPr lang="en-GB" sz="2000" kern="1200" dirty="0"/>
        </a:p>
      </dsp:txBody>
      <dsp:txXfrm>
        <a:off x="916177" y="3115105"/>
        <a:ext cx="5110099" cy="623240"/>
      </dsp:txXfrm>
    </dsp:sp>
    <dsp:sp modelId="{461AF270-6285-4D38-9676-E6ECBF0D2D61}">
      <dsp:nvSpPr>
        <dsp:cNvPr id="0" name=""/>
        <dsp:cNvSpPr/>
      </dsp:nvSpPr>
      <dsp:spPr>
        <a:xfrm>
          <a:off x="526652" y="3037200"/>
          <a:ext cx="779050" cy="77905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9144BE-D66C-40F6-845E-C65AFD87C101}">
      <dsp:nvSpPr>
        <dsp:cNvPr id="0" name=""/>
        <dsp:cNvSpPr/>
      </dsp:nvSpPr>
      <dsp:spPr>
        <a:xfrm>
          <a:off x="469582" y="4049666"/>
          <a:ext cx="5556695" cy="6232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697"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Otras condiciones además del autismo (por ejemplo, TDAH o ansiedad)</a:t>
          </a:r>
          <a:endParaRPr lang="en-GB" sz="2000" kern="1200" dirty="0"/>
        </a:p>
      </dsp:txBody>
      <dsp:txXfrm>
        <a:off x="469582" y="4049666"/>
        <a:ext cx="5556695" cy="623240"/>
      </dsp:txXfrm>
    </dsp:sp>
    <dsp:sp modelId="{0FCBA3E8-4EFB-4985-878B-96AB9EDC93AE}">
      <dsp:nvSpPr>
        <dsp:cNvPr id="0" name=""/>
        <dsp:cNvSpPr/>
      </dsp:nvSpPr>
      <dsp:spPr>
        <a:xfrm>
          <a:off x="80056" y="3971761"/>
          <a:ext cx="779050" cy="77905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25D12-2775-EA44-9CFE-5317EB2D4AD6}">
      <dsp:nvSpPr>
        <dsp:cNvPr id="0" name=""/>
        <dsp:cNvSpPr/>
      </dsp:nvSpPr>
      <dsp:spPr>
        <a:xfrm>
          <a:off x="2818533" y="0"/>
          <a:ext cx="2516333" cy="1374772"/>
        </a:xfrm>
        <a:prstGeom prst="trapezoid">
          <a:avLst>
            <a:gd name="adj" fmla="val 9151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solidFill>
                <a:schemeClr val="bg1"/>
              </a:solidFill>
            </a:rPr>
            <a:t>Centro de </a:t>
          </a:r>
        </a:p>
        <a:p>
          <a:pPr marL="0" lvl="0" indent="0" algn="ctr" defTabSz="889000">
            <a:lnSpc>
              <a:spcPct val="90000"/>
            </a:lnSpc>
            <a:spcBef>
              <a:spcPct val="0"/>
            </a:spcBef>
            <a:spcAft>
              <a:spcPct val="35000"/>
            </a:spcAft>
            <a:buNone/>
          </a:pPr>
          <a:r>
            <a:rPr lang="en-US" sz="2000" b="1" kern="1200" dirty="0" err="1">
              <a:solidFill>
                <a:schemeClr val="bg1"/>
              </a:solidFill>
            </a:rPr>
            <a:t>referencia</a:t>
          </a:r>
          <a:endParaRPr lang="en-US" sz="2000" b="1" kern="1200" dirty="0">
            <a:solidFill>
              <a:schemeClr val="bg1"/>
            </a:solidFill>
          </a:endParaRPr>
        </a:p>
      </dsp:txBody>
      <dsp:txXfrm>
        <a:off x="2818533" y="0"/>
        <a:ext cx="2516333" cy="1374772"/>
      </dsp:txXfrm>
    </dsp:sp>
    <dsp:sp modelId="{7FAAFEA9-98D1-3B4C-8EC9-DF7B533C7998}">
      <dsp:nvSpPr>
        <dsp:cNvPr id="0" name=""/>
        <dsp:cNvSpPr/>
      </dsp:nvSpPr>
      <dsp:spPr>
        <a:xfrm>
          <a:off x="1258166" y="1374772"/>
          <a:ext cx="5637066" cy="1704979"/>
        </a:xfrm>
        <a:prstGeom prst="trapezoid">
          <a:avLst>
            <a:gd name="adj" fmla="val 9151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rPr>
            <a:t>Tamizaje ante alto riesgo por preocupación de los padres, maestros u otro especialista.</a:t>
          </a:r>
        </a:p>
      </dsp:txBody>
      <dsp:txXfrm>
        <a:off x="2244653" y="1374772"/>
        <a:ext cx="3664092" cy="1704979"/>
      </dsp:txXfrm>
    </dsp:sp>
    <dsp:sp modelId="{535EFB90-0A87-BF47-9BE6-17F015D22849}">
      <dsp:nvSpPr>
        <dsp:cNvPr id="0" name=""/>
        <dsp:cNvSpPr/>
      </dsp:nvSpPr>
      <dsp:spPr>
        <a:xfrm>
          <a:off x="0" y="3079752"/>
          <a:ext cx="8153400" cy="1374772"/>
        </a:xfrm>
        <a:prstGeom prst="trapezoid">
          <a:avLst>
            <a:gd name="adj" fmla="val 9151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bg1"/>
              </a:solidFill>
            </a:rPr>
            <a:t>Revisión</a:t>
          </a:r>
          <a:r>
            <a:rPr lang="en-US" sz="2400" b="1" kern="1200" dirty="0">
              <a:solidFill>
                <a:schemeClr val="bg1"/>
              </a:solidFill>
            </a:rPr>
            <a:t> de población general, </a:t>
          </a:r>
          <a:r>
            <a:rPr lang="en-US" sz="2400" b="1" kern="1200" dirty="0" err="1">
              <a:solidFill>
                <a:schemeClr val="bg1"/>
              </a:solidFill>
            </a:rPr>
            <a:t>por</a:t>
          </a:r>
          <a:r>
            <a:rPr lang="en-US" sz="2400" b="1" kern="1200" dirty="0">
              <a:solidFill>
                <a:schemeClr val="bg1"/>
              </a:solidFill>
            </a:rPr>
            <a:t> </a:t>
          </a:r>
          <a:r>
            <a:rPr lang="en-US" sz="2400" b="1" kern="1200" dirty="0" err="1">
              <a:solidFill>
                <a:schemeClr val="bg1"/>
              </a:solidFill>
            </a:rPr>
            <a:t>preocupación</a:t>
          </a:r>
          <a:r>
            <a:rPr lang="en-US" sz="2400" b="1" kern="1200" dirty="0">
              <a:solidFill>
                <a:schemeClr val="bg1"/>
              </a:solidFill>
            </a:rPr>
            <a:t> de </a:t>
          </a:r>
          <a:r>
            <a:rPr lang="en-US" sz="2400" b="1" kern="1200" dirty="0" err="1">
              <a:solidFill>
                <a:schemeClr val="bg1"/>
              </a:solidFill>
            </a:rPr>
            <a:t>los</a:t>
          </a:r>
          <a:r>
            <a:rPr lang="en-US" sz="2400" b="1" kern="1200" dirty="0">
              <a:solidFill>
                <a:schemeClr val="bg1"/>
              </a:solidFill>
            </a:rPr>
            <a:t> padres y de alto </a:t>
          </a:r>
          <a:r>
            <a:rPr lang="en-US" sz="2400" b="1" kern="1200" dirty="0" err="1">
              <a:solidFill>
                <a:schemeClr val="bg1"/>
              </a:solidFill>
            </a:rPr>
            <a:t>riesgo</a:t>
          </a:r>
          <a:r>
            <a:rPr lang="en-US" sz="2400" b="1" kern="1200" dirty="0">
              <a:solidFill>
                <a:schemeClr val="bg1"/>
              </a:solidFill>
            </a:rPr>
            <a:t> </a:t>
          </a:r>
        </a:p>
      </dsp:txBody>
      <dsp:txXfrm>
        <a:off x="1426844" y="3079752"/>
        <a:ext cx="5299710" cy="13747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237016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234039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124382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137515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85885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74708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9392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1871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236767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172013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4259B04-B1EE-4ACD-8E5A-A982603F480B}" type="datetimeFigureOut">
              <a:rPr lang="es-MX" smtClean="0"/>
              <a:t>11/09/2025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095F2D-140F-42F2-A3E2-43C2782AA946}" type="slidenum">
              <a:rPr lang="es-MX" smtClean="0"/>
              <a:t>‹Nº›</a:t>
            </a:fld>
            <a:endParaRPr lang="es-MX"/>
          </a:p>
        </p:txBody>
      </p:sp>
    </p:spTree>
    <p:extLst>
      <p:ext uri="{BB962C8B-B14F-4D97-AF65-F5344CB8AC3E}">
        <p14:creationId xmlns:p14="http://schemas.microsoft.com/office/powerpoint/2010/main" val="158444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59B04-B1EE-4ACD-8E5A-A982603F480B}" type="datetimeFigureOut">
              <a:rPr lang="es-MX" smtClean="0"/>
              <a:t>11/09/2025</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5F2D-140F-42F2-A3E2-43C2782AA946}" type="slidenum">
              <a:rPr lang="es-MX" smtClean="0"/>
              <a:t>‹Nº›</a:t>
            </a:fld>
            <a:endParaRPr lang="es-MX"/>
          </a:p>
        </p:txBody>
      </p:sp>
    </p:spTree>
    <p:extLst>
      <p:ext uri="{BB962C8B-B14F-4D97-AF65-F5344CB8AC3E}">
        <p14:creationId xmlns:p14="http://schemas.microsoft.com/office/powerpoint/2010/main" val="288664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6.wdp"/><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22.png"/><Relationship Id="rId5" Type="http://schemas.microsoft.com/office/2007/relationships/hdphoto" Target="../media/hdphoto5.wdp"/><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Texto&#10;&#10;El contenido generado por IA puede ser incorrecto.">
            <a:extLst>
              <a:ext uri="{FF2B5EF4-FFF2-40B4-BE49-F238E27FC236}">
                <a16:creationId xmlns:a16="http://schemas.microsoft.com/office/drawing/2014/main" id="{79190AB8-FEAE-6870-300B-4481E42C82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3 Rectángulo"/>
          <p:cNvSpPr/>
          <p:nvPr/>
        </p:nvSpPr>
        <p:spPr>
          <a:xfrm>
            <a:off x="0" y="5301208"/>
            <a:ext cx="9144000" cy="1261884"/>
          </a:xfrm>
          <a:prstGeom prst="rect">
            <a:avLst/>
          </a:prstGeom>
        </p:spPr>
        <p:txBody>
          <a:bodyPr wrap="square">
            <a:spAutoFit/>
          </a:bodyPr>
          <a:lstStyle/>
          <a:p>
            <a:pPr algn="ctr"/>
            <a:r>
              <a:rPr lang="es-ES" sz="2800" b="1" dirty="0">
                <a:solidFill>
                  <a:srgbClr val="F8F8F8"/>
                </a:solidFill>
              </a:rPr>
              <a:t>INSTRUMENTOS DE DETECCIÓN TEMPRANA </a:t>
            </a:r>
          </a:p>
          <a:p>
            <a:pPr algn="ctr"/>
            <a:r>
              <a:rPr lang="es-ES" sz="2800" b="1" dirty="0">
                <a:solidFill>
                  <a:srgbClr val="F8F8F8"/>
                </a:solidFill>
              </a:rPr>
              <a:t>EN EL ÁMBITO ESCOLAR Y CLÍNICO</a:t>
            </a:r>
          </a:p>
          <a:p>
            <a:pPr algn="ctr"/>
            <a:r>
              <a:rPr lang="es-MX" b="1" dirty="0">
                <a:solidFill>
                  <a:srgbClr val="F8F8F8"/>
                </a:solidFill>
              </a:rPr>
              <a:t>DAVID ALEJANDRO TORRES LÓPEZ</a:t>
            </a:r>
            <a:endParaRPr lang="es-MX" sz="1100" b="1" dirty="0">
              <a:solidFill>
                <a:srgbClr val="F8F8F8"/>
              </a:solidFill>
            </a:endParaRPr>
          </a:p>
        </p:txBody>
      </p:sp>
      <p:pic>
        <p:nvPicPr>
          <p:cNvPr id="7" name="10 Imagen" descr="http://ventanaver.mx/portal/wp-content/uploads/2015/03/2378_1.jpg">
            <a:extLst>
              <a:ext uri="{FF2B5EF4-FFF2-40B4-BE49-F238E27FC236}">
                <a16:creationId xmlns:a16="http://schemas.microsoft.com/office/drawing/2014/main" id="{7032D4E2-B54D-3D46-5236-85D8D2E8B0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1628800"/>
            <a:ext cx="9144000" cy="3600400"/>
          </a:xfrm>
          <a:prstGeom prst="rect">
            <a:avLst/>
          </a:prstGeom>
          <a:noFill/>
          <a:ln w="9525">
            <a:noFill/>
            <a:miter lim="800000"/>
            <a:headEnd/>
            <a:tailEnd/>
          </a:ln>
        </p:spPr>
      </p:pic>
      <p:pic>
        <p:nvPicPr>
          <p:cNvPr id="3" name="Imagen 2" descr="Logotipo&#10;&#10;El contenido generado por IA puede ser incorrecto.">
            <a:extLst>
              <a:ext uri="{FF2B5EF4-FFF2-40B4-BE49-F238E27FC236}">
                <a16:creationId xmlns:a16="http://schemas.microsoft.com/office/drawing/2014/main" id="{F9D61BB0-F98F-6059-1B2A-F7D2B9C7FB7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3188" y="240965"/>
            <a:ext cx="1637284" cy="955787"/>
          </a:xfrm>
          <a:prstGeom prst="rect">
            <a:avLst/>
          </a:prstGeom>
          <a:effectLst>
            <a:glow rad="101600">
              <a:schemeClr val="bg1">
                <a:alpha val="60000"/>
              </a:schemeClr>
            </a:glow>
          </a:effectLst>
        </p:spPr>
      </p:pic>
    </p:spTree>
    <p:extLst>
      <p:ext uri="{BB962C8B-B14F-4D97-AF65-F5344CB8AC3E}">
        <p14:creationId xmlns:p14="http://schemas.microsoft.com/office/powerpoint/2010/main" val="301810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E4B95-3AED-C4E2-5FBE-35E2AAF73947}"/>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1A7E11E5-B9F1-8EC3-2BEE-A03826E76CF0}"/>
              </a:ext>
            </a:extLst>
          </p:cNvPr>
          <p:cNvSpPr/>
          <p:nvPr/>
        </p:nvSpPr>
        <p:spPr>
          <a:xfrm>
            <a:off x="377534" y="1556792"/>
            <a:ext cx="8388932" cy="4493538"/>
          </a:xfrm>
          <a:prstGeom prst="rect">
            <a:avLst/>
          </a:prstGeom>
          <a:solidFill>
            <a:srgbClr val="FFFFFF">
              <a:alpha val="56863"/>
            </a:srgbClr>
          </a:solidFill>
        </p:spPr>
        <p:txBody>
          <a:bodyPr wrap="square">
            <a:spAutoFit/>
          </a:bodyPr>
          <a:lstStyle/>
          <a:p>
            <a:pPr algn="just"/>
            <a:r>
              <a:rPr lang="es-ES" sz="2200" dirty="0">
                <a:solidFill>
                  <a:srgbClr val="5E0071"/>
                </a:solidFill>
              </a:rPr>
              <a:t>Nivel 3: Requiere apoyo muy sustancial</a:t>
            </a:r>
          </a:p>
          <a:p>
            <a:pPr algn="just"/>
            <a:r>
              <a:rPr lang="es-ES" sz="2200" dirty="0">
                <a:solidFill>
                  <a:srgbClr val="5E0071"/>
                </a:solidFill>
              </a:rPr>
              <a:t>Es posible que sin ayuda de especialistas las maestras no encuentren fácilmente cómo comunicarse, lo que debe hacerse con apoyos estructurales y métodos especializados. Tal vez no hable o su habla sea limitada. Sus comportamientos repetitivos e inflexibilidad son tan marcados que interfieren de forma significativa con procesos básicos, como la manipulación de sus utensilios escolares. </a:t>
            </a:r>
          </a:p>
          <a:p>
            <a:pPr algn="just"/>
            <a:r>
              <a:rPr lang="es-ES" sz="2200" dirty="0">
                <a:solidFill>
                  <a:srgbClr val="5E0071"/>
                </a:solidFill>
              </a:rPr>
              <a:t>Si está en escuela regular, se requiere absolutamente crear un espacio similar a un aula especializada con métodos como TEACCH, Montessori, Peana. El currículo debe ser enfocado en habilidades funcionales y de autonomía. Pudiera requerir de asistente o terapeuta para algunas actividades, así como de sistemas de comunicación alternativos y un soporte conductual muy intensivo para regularse.</a:t>
            </a:r>
            <a:endParaRPr lang="es-MX" sz="2200" dirty="0">
              <a:solidFill>
                <a:srgbClr val="5E0071"/>
              </a:solidFill>
            </a:endParaRPr>
          </a:p>
        </p:txBody>
      </p:sp>
      <p:pic>
        <p:nvPicPr>
          <p:cNvPr id="2" name="Imagen 1">
            <a:extLst>
              <a:ext uri="{FF2B5EF4-FFF2-40B4-BE49-F238E27FC236}">
                <a16:creationId xmlns:a16="http://schemas.microsoft.com/office/drawing/2014/main" id="{FBBB1F61-CA47-24E5-E929-A81E2C802EF8}"/>
              </a:ext>
            </a:extLst>
          </p:cNvPr>
          <p:cNvPicPr>
            <a:picLocks noChangeAspect="1"/>
          </p:cNvPicPr>
          <p:nvPr/>
        </p:nvPicPr>
        <p:blipFill>
          <a:blip r:embed="rId2"/>
          <a:stretch>
            <a:fillRect/>
          </a:stretch>
        </p:blipFill>
        <p:spPr>
          <a:xfrm>
            <a:off x="1198" y="-21831"/>
            <a:ext cx="9144000" cy="771608"/>
          </a:xfrm>
          <a:prstGeom prst="rect">
            <a:avLst/>
          </a:prstGeom>
        </p:spPr>
      </p:pic>
      <p:pic>
        <p:nvPicPr>
          <p:cNvPr id="3" name="Imagen 2" descr="Logotipo&#10;&#10;El contenido generado por IA puede ser incorrecto.">
            <a:extLst>
              <a:ext uri="{FF2B5EF4-FFF2-40B4-BE49-F238E27FC236}">
                <a16:creationId xmlns:a16="http://schemas.microsoft.com/office/drawing/2014/main" id="{EEC15EC0-D014-505C-D240-839C2EBA5CF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190636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4D5E4-21C1-4B67-27C7-203B1E7FB320}"/>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A3E8DB44-5061-594D-45D2-C684475EFA0A}"/>
              </a:ext>
            </a:extLst>
          </p:cNvPr>
          <p:cNvSpPr/>
          <p:nvPr/>
        </p:nvSpPr>
        <p:spPr>
          <a:xfrm>
            <a:off x="323528" y="1700808"/>
            <a:ext cx="8352674" cy="4832092"/>
          </a:xfrm>
          <a:prstGeom prst="rect">
            <a:avLst/>
          </a:prstGeom>
          <a:solidFill>
            <a:srgbClr val="FFFFFF">
              <a:alpha val="56863"/>
            </a:srgbClr>
          </a:solidFill>
        </p:spPr>
        <p:txBody>
          <a:bodyPr wrap="square">
            <a:spAutoFit/>
          </a:bodyPr>
          <a:lstStyle/>
          <a:p>
            <a:pPr algn="just"/>
            <a:r>
              <a:rPr lang="es-ES" sz="2200" dirty="0">
                <a:solidFill>
                  <a:srgbClr val="5E0071"/>
                </a:solidFill>
              </a:rPr>
              <a:t>Nivel 3: Requiere apoyo muy sustancial</a:t>
            </a:r>
          </a:p>
          <a:p>
            <a:pPr algn="just"/>
            <a:r>
              <a:rPr lang="es-ES" sz="2200" dirty="0">
                <a:solidFill>
                  <a:srgbClr val="5E0071"/>
                </a:solidFill>
              </a:rPr>
              <a:t>Para estos estudiantes, una escuela que carece de los ajustes descritos y de la asesoría de especialistas deja de ser un espacio de aprendizaje para convertirse en un entorno de alto riesgo, donde su integridad física y emocional está seriamente comprometida.</a:t>
            </a:r>
          </a:p>
          <a:p>
            <a:pPr algn="just"/>
            <a:r>
              <a:rPr lang="es-ES" sz="2200" dirty="0">
                <a:solidFill>
                  <a:srgbClr val="5E0071"/>
                </a:solidFill>
              </a:rPr>
              <a:t>La ausencia de un apoyo muy sustancial hace imposible cualquier tipo de progreso, de los cuales ejemplos desafortunadamente. </a:t>
            </a:r>
          </a:p>
          <a:p>
            <a:pPr algn="just"/>
            <a:r>
              <a:rPr lang="es-ES" sz="2200" dirty="0">
                <a:solidFill>
                  <a:srgbClr val="5E0071"/>
                </a:solidFill>
              </a:rPr>
              <a:t>Con su comunicación extremadamente limitada, no puede pedir ayuda o expresar su angustia, así que tendrá conductas disruptivas y crisis. </a:t>
            </a:r>
          </a:p>
          <a:p>
            <a:pPr algn="just"/>
            <a:r>
              <a:rPr lang="es-ES" sz="2200" dirty="0">
                <a:solidFill>
                  <a:srgbClr val="5E0071"/>
                </a:solidFill>
              </a:rPr>
              <a:t>La falta de un entorno adaptado y de personal preparado no solo genera un profundo sufrimiento en el estudiante, sino que también puede ser abrumador para el personal. El objetivo educativo queda en segundo plano y la situación se convierte en una lucha constante por la regulación emocional y la seguridad de todos. </a:t>
            </a:r>
            <a:endParaRPr lang="es-MX" sz="2200" dirty="0">
              <a:solidFill>
                <a:srgbClr val="5E0071"/>
              </a:solidFill>
            </a:endParaRPr>
          </a:p>
        </p:txBody>
      </p:sp>
      <p:pic>
        <p:nvPicPr>
          <p:cNvPr id="2" name="Imagen 1">
            <a:extLst>
              <a:ext uri="{FF2B5EF4-FFF2-40B4-BE49-F238E27FC236}">
                <a16:creationId xmlns:a16="http://schemas.microsoft.com/office/drawing/2014/main" id="{D8E2E8A0-DBDC-3A00-DA8D-A9AC25C9C73A}"/>
              </a:ext>
            </a:extLst>
          </p:cNvPr>
          <p:cNvPicPr>
            <a:picLocks noChangeAspect="1"/>
          </p:cNvPicPr>
          <p:nvPr/>
        </p:nvPicPr>
        <p:blipFill>
          <a:blip r:embed="rId2"/>
          <a:stretch>
            <a:fillRect/>
          </a:stretch>
        </p:blipFill>
        <p:spPr>
          <a:xfrm>
            <a:off x="1198" y="-21831"/>
            <a:ext cx="9144000" cy="771608"/>
          </a:xfrm>
          <a:prstGeom prst="rect">
            <a:avLst/>
          </a:prstGeom>
        </p:spPr>
      </p:pic>
      <p:pic>
        <p:nvPicPr>
          <p:cNvPr id="3" name="Imagen 2" descr="Logotipo&#10;&#10;El contenido generado por IA puede ser incorrecto.">
            <a:extLst>
              <a:ext uri="{FF2B5EF4-FFF2-40B4-BE49-F238E27FC236}">
                <a16:creationId xmlns:a16="http://schemas.microsoft.com/office/drawing/2014/main" id="{14E5CE07-27AB-28F4-3438-6FF9E7518D6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347451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0B5D7-9EC7-A19D-AC78-E31DB3E8854A}"/>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5CAD9199-EE92-3C65-1D92-82D23C943E34}"/>
              </a:ext>
            </a:extLst>
          </p:cNvPr>
          <p:cNvSpPr/>
          <p:nvPr/>
        </p:nvSpPr>
        <p:spPr>
          <a:xfrm>
            <a:off x="323528" y="1376184"/>
            <a:ext cx="8352674" cy="5509200"/>
          </a:xfrm>
          <a:prstGeom prst="rect">
            <a:avLst/>
          </a:prstGeom>
          <a:solidFill>
            <a:srgbClr val="FFFFFF">
              <a:alpha val="56863"/>
            </a:srgbClr>
          </a:solidFill>
        </p:spPr>
        <p:txBody>
          <a:bodyPr wrap="square">
            <a:spAutoFit/>
          </a:bodyPr>
          <a:lstStyle/>
          <a:p>
            <a:pPr algn="just"/>
            <a:r>
              <a:rPr lang="es-ES" sz="2200" dirty="0">
                <a:solidFill>
                  <a:srgbClr val="5E0071"/>
                </a:solidFill>
              </a:rPr>
              <a:t>En conclusión…</a:t>
            </a:r>
          </a:p>
          <a:p>
            <a:pPr algn="just"/>
            <a:r>
              <a:rPr lang="es-ES" sz="2200" dirty="0">
                <a:solidFill>
                  <a:srgbClr val="5E0071"/>
                </a:solidFill>
              </a:rPr>
              <a:t>Se necesita un cambio de perspectiva. Reconocer al autismo como una manifestación de la neurodiversidad. </a:t>
            </a:r>
          </a:p>
          <a:p>
            <a:pPr algn="just"/>
            <a:r>
              <a:rPr lang="es-ES" sz="2200" dirty="0">
                <a:solidFill>
                  <a:srgbClr val="5E0071"/>
                </a:solidFill>
              </a:rPr>
              <a:t>La primera necesidad es que la escuela adapte sus conductas, sus “reglas”, sus tradiciones, su entorno, su estructura y sus expectativas al estudiante con TEA… y no al revés (como suele suceder).</a:t>
            </a:r>
          </a:p>
          <a:p>
            <a:pPr algn="just"/>
            <a:r>
              <a:rPr lang="es-ES" sz="2200" dirty="0">
                <a:solidFill>
                  <a:srgbClr val="5E0071"/>
                </a:solidFill>
              </a:rPr>
              <a:t>Para lograrlo, se requiere dotar a los niños de las herramientas necesarias: horarios visuales, espacios de refugio y apoyos individualizados. </a:t>
            </a:r>
          </a:p>
          <a:p>
            <a:pPr algn="just"/>
            <a:r>
              <a:rPr lang="es-ES" sz="2200" dirty="0">
                <a:solidFill>
                  <a:srgbClr val="5E0071"/>
                </a:solidFill>
              </a:rPr>
              <a:t>Se requiere, claro, de una respuesta flexible a cada uno de los casos y no algo tan simple como lo presentado aquí. </a:t>
            </a:r>
          </a:p>
          <a:p>
            <a:pPr algn="just"/>
            <a:r>
              <a:rPr lang="es-ES" sz="2200" dirty="0">
                <a:solidFill>
                  <a:srgbClr val="5E0071"/>
                </a:solidFill>
              </a:rPr>
              <a:t>Se necesita del compromiso de toda la comunidad educativa, desde directores hasta docentes y personal de apoyo, así como de compañeros y familias. La inclusión no es la tarea de una sola persona. Así, eliminado barreras, que la escuela se convierta en un lugar donde cada niño se sienta seguro, comprendido y capaz de ser feliz.</a:t>
            </a:r>
            <a:endParaRPr lang="es-MX" sz="2200" dirty="0">
              <a:solidFill>
                <a:srgbClr val="5E0071"/>
              </a:solidFill>
            </a:endParaRPr>
          </a:p>
        </p:txBody>
      </p:sp>
      <p:pic>
        <p:nvPicPr>
          <p:cNvPr id="2" name="Imagen 1">
            <a:extLst>
              <a:ext uri="{FF2B5EF4-FFF2-40B4-BE49-F238E27FC236}">
                <a16:creationId xmlns:a16="http://schemas.microsoft.com/office/drawing/2014/main" id="{5CD48285-C7C4-9397-7647-373DF453EACB}"/>
              </a:ext>
            </a:extLst>
          </p:cNvPr>
          <p:cNvPicPr>
            <a:picLocks noChangeAspect="1"/>
          </p:cNvPicPr>
          <p:nvPr/>
        </p:nvPicPr>
        <p:blipFill>
          <a:blip r:embed="rId2"/>
          <a:stretch>
            <a:fillRect/>
          </a:stretch>
        </p:blipFill>
        <p:spPr>
          <a:xfrm>
            <a:off x="1198" y="-21831"/>
            <a:ext cx="9144000" cy="771608"/>
          </a:xfrm>
          <a:prstGeom prst="rect">
            <a:avLst/>
          </a:prstGeom>
        </p:spPr>
      </p:pic>
      <p:pic>
        <p:nvPicPr>
          <p:cNvPr id="3" name="Imagen 2" descr="Logotipo&#10;&#10;El contenido generado por IA puede ser incorrecto.">
            <a:extLst>
              <a:ext uri="{FF2B5EF4-FFF2-40B4-BE49-F238E27FC236}">
                <a16:creationId xmlns:a16="http://schemas.microsoft.com/office/drawing/2014/main" id="{D820759A-9826-44E8-0ABA-CA153468324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72832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A4F26-5702-0C57-0766-FDD18B36B310}"/>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E9BD1D74-273B-227B-11BB-B1DFF3311898}"/>
              </a:ext>
            </a:extLst>
          </p:cNvPr>
          <p:cNvSpPr/>
          <p:nvPr/>
        </p:nvSpPr>
        <p:spPr>
          <a:xfrm>
            <a:off x="230156" y="1556792"/>
            <a:ext cx="8683688" cy="3416320"/>
          </a:xfrm>
          <a:prstGeom prst="rect">
            <a:avLst/>
          </a:prstGeom>
          <a:solidFill>
            <a:srgbClr val="FFFFFF">
              <a:alpha val="56863"/>
            </a:srgbClr>
          </a:solidFill>
        </p:spPr>
        <p:txBody>
          <a:bodyPr wrap="square">
            <a:spAutoFit/>
          </a:bodyPr>
          <a:lstStyle/>
          <a:p>
            <a:pPr algn="ctr"/>
            <a:r>
              <a:rPr lang="es-ES" sz="2400" dirty="0">
                <a:solidFill>
                  <a:srgbClr val="5E0071"/>
                </a:solidFill>
              </a:rPr>
              <a:t>En 2016, un estudio en </a:t>
            </a:r>
            <a:r>
              <a:rPr lang="es-ES" sz="2800" b="1" dirty="0">
                <a:solidFill>
                  <a:srgbClr val="5E0071"/>
                </a:solidFill>
              </a:rPr>
              <a:t>México</a:t>
            </a:r>
            <a:r>
              <a:rPr lang="es-ES" sz="2400" dirty="0">
                <a:solidFill>
                  <a:srgbClr val="5E0071"/>
                </a:solidFill>
              </a:rPr>
              <a:t> estimó la </a:t>
            </a:r>
            <a:r>
              <a:rPr lang="es-ES" sz="2800" b="1" dirty="0">
                <a:solidFill>
                  <a:srgbClr val="5E0071"/>
                </a:solidFill>
              </a:rPr>
              <a:t>prevalencia</a:t>
            </a:r>
            <a:r>
              <a:rPr lang="es-ES" sz="2400" dirty="0">
                <a:solidFill>
                  <a:srgbClr val="5E0071"/>
                </a:solidFill>
              </a:rPr>
              <a:t> del Trastorno del Espectro Autista (TEA) </a:t>
            </a:r>
            <a:r>
              <a:rPr lang="es-ES" sz="2800" b="1" dirty="0">
                <a:solidFill>
                  <a:srgbClr val="5E0071"/>
                </a:solidFill>
              </a:rPr>
              <a:t>en casi 1 de cada 100 niños </a:t>
            </a:r>
            <a:r>
              <a:rPr lang="es-ES" sz="2400" dirty="0">
                <a:solidFill>
                  <a:srgbClr val="5E0071"/>
                </a:solidFill>
              </a:rPr>
              <a:t>(</a:t>
            </a:r>
            <a:r>
              <a:rPr lang="es-MX" sz="2400" dirty="0">
                <a:solidFill>
                  <a:srgbClr val="5E0071"/>
                </a:solidFill>
              </a:rPr>
              <a:t>Fombonne, et. al. 2016)</a:t>
            </a:r>
            <a:r>
              <a:rPr lang="es-ES" sz="2400" dirty="0">
                <a:solidFill>
                  <a:srgbClr val="5E0071"/>
                </a:solidFill>
              </a:rPr>
              <a:t>. </a:t>
            </a:r>
            <a:br>
              <a:rPr lang="es-ES" sz="2400" dirty="0">
                <a:solidFill>
                  <a:srgbClr val="5E0071"/>
                </a:solidFill>
              </a:rPr>
            </a:br>
            <a:r>
              <a:rPr lang="es-ES" sz="2400" dirty="0">
                <a:solidFill>
                  <a:srgbClr val="5E0071"/>
                </a:solidFill>
              </a:rPr>
              <a:t>Sin embargo, a nivel global, los </a:t>
            </a:r>
            <a:r>
              <a:rPr lang="es-ES" sz="2800" b="1" dirty="0">
                <a:solidFill>
                  <a:srgbClr val="5E0071"/>
                </a:solidFill>
              </a:rPr>
              <a:t>datos</a:t>
            </a:r>
            <a:r>
              <a:rPr lang="es-ES" sz="2400" dirty="0">
                <a:solidFill>
                  <a:srgbClr val="5E0071"/>
                </a:solidFill>
              </a:rPr>
              <a:t> </a:t>
            </a:r>
            <a:r>
              <a:rPr lang="es-ES" sz="2800" b="1" dirty="0">
                <a:solidFill>
                  <a:srgbClr val="5E0071"/>
                </a:solidFill>
              </a:rPr>
              <a:t>actuales</a:t>
            </a:r>
            <a:r>
              <a:rPr lang="es-ES" sz="2400" dirty="0">
                <a:solidFill>
                  <a:srgbClr val="5E0071"/>
                </a:solidFill>
              </a:rPr>
              <a:t> (como los de los CDC en EE.UU.) sugieren que la cifra real es de </a:t>
            </a:r>
            <a:r>
              <a:rPr lang="es-ES" sz="2800" b="1" dirty="0">
                <a:solidFill>
                  <a:srgbClr val="5E0071"/>
                </a:solidFill>
              </a:rPr>
              <a:t>1 de cada 36 niños</a:t>
            </a:r>
            <a:r>
              <a:rPr lang="es-ES" sz="2400" dirty="0">
                <a:solidFill>
                  <a:srgbClr val="5E0071"/>
                </a:solidFill>
              </a:rPr>
              <a:t>. Aunque no hay estudios recientes en México, </a:t>
            </a:r>
            <a:r>
              <a:rPr lang="es-ES" sz="2800" b="1" dirty="0">
                <a:solidFill>
                  <a:srgbClr val="5E0071"/>
                </a:solidFill>
              </a:rPr>
              <a:t>es</a:t>
            </a:r>
            <a:r>
              <a:rPr lang="es-ES" sz="2400" dirty="0">
                <a:solidFill>
                  <a:srgbClr val="5E0071"/>
                </a:solidFill>
              </a:rPr>
              <a:t> </a:t>
            </a:r>
            <a:r>
              <a:rPr lang="es-ES" sz="2800" b="1" dirty="0">
                <a:solidFill>
                  <a:srgbClr val="5E0071"/>
                </a:solidFill>
              </a:rPr>
              <a:t>muy</a:t>
            </a:r>
            <a:r>
              <a:rPr lang="es-ES" sz="2400" dirty="0">
                <a:solidFill>
                  <a:srgbClr val="5E0071"/>
                </a:solidFill>
              </a:rPr>
              <a:t> </a:t>
            </a:r>
            <a:r>
              <a:rPr lang="es-ES" sz="2800" b="1" dirty="0">
                <a:solidFill>
                  <a:srgbClr val="5E0071"/>
                </a:solidFill>
              </a:rPr>
              <a:t>probable</a:t>
            </a:r>
            <a:r>
              <a:rPr lang="es-ES" sz="2400" dirty="0">
                <a:solidFill>
                  <a:srgbClr val="5E0071"/>
                </a:solidFill>
              </a:rPr>
              <a:t> </a:t>
            </a:r>
            <a:r>
              <a:rPr lang="es-ES" sz="2800" b="1" dirty="0">
                <a:solidFill>
                  <a:srgbClr val="5E0071"/>
                </a:solidFill>
              </a:rPr>
              <a:t>que</a:t>
            </a:r>
            <a:r>
              <a:rPr lang="es-ES" sz="2400" dirty="0">
                <a:solidFill>
                  <a:srgbClr val="5E0071"/>
                </a:solidFill>
              </a:rPr>
              <a:t> </a:t>
            </a:r>
            <a:r>
              <a:rPr lang="es-ES" sz="2800" b="1" dirty="0">
                <a:solidFill>
                  <a:srgbClr val="5E0071"/>
                </a:solidFill>
              </a:rPr>
              <a:t>la</a:t>
            </a:r>
            <a:r>
              <a:rPr lang="es-ES" sz="2400" dirty="0">
                <a:solidFill>
                  <a:srgbClr val="5E0071"/>
                </a:solidFill>
              </a:rPr>
              <a:t> </a:t>
            </a:r>
            <a:r>
              <a:rPr lang="es-ES" sz="2800" b="1" dirty="0">
                <a:solidFill>
                  <a:srgbClr val="5E0071"/>
                </a:solidFill>
              </a:rPr>
              <a:t>prevalencia</a:t>
            </a:r>
            <a:r>
              <a:rPr lang="es-ES" sz="2400" dirty="0">
                <a:solidFill>
                  <a:srgbClr val="5E0071"/>
                </a:solidFill>
              </a:rPr>
              <a:t> </a:t>
            </a:r>
            <a:r>
              <a:rPr lang="es-ES" sz="2800" b="1" dirty="0">
                <a:solidFill>
                  <a:srgbClr val="5E0071"/>
                </a:solidFill>
              </a:rPr>
              <a:t>sea</a:t>
            </a:r>
            <a:r>
              <a:rPr lang="es-ES" sz="2400" dirty="0">
                <a:solidFill>
                  <a:srgbClr val="5E0071"/>
                </a:solidFill>
              </a:rPr>
              <a:t> </a:t>
            </a:r>
            <a:r>
              <a:rPr lang="es-ES" sz="2800" b="1" dirty="0">
                <a:solidFill>
                  <a:srgbClr val="5E0071"/>
                </a:solidFill>
              </a:rPr>
              <a:t>mayor</a:t>
            </a:r>
            <a:r>
              <a:rPr lang="es-ES" sz="2400" dirty="0">
                <a:solidFill>
                  <a:srgbClr val="5E0071"/>
                </a:solidFill>
              </a:rPr>
              <a:t> hoy en día, debido a la mayor conciencia y mejores métodos de detección. </a:t>
            </a:r>
          </a:p>
        </p:txBody>
      </p:sp>
      <p:pic>
        <p:nvPicPr>
          <p:cNvPr id="6" name="Imagen 5">
            <a:extLst>
              <a:ext uri="{FF2B5EF4-FFF2-40B4-BE49-F238E27FC236}">
                <a16:creationId xmlns:a16="http://schemas.microsoft.com/office/drawing/2014/main" id="{B357A6E1-D45C-5104-A0BC-3033A3A9FE22}"/>
              </a:ext>
            </a:extLst>
          </p:cNvPr>
          <p:cNvPicPr>
            <a:picLocks noChangeAspect="1"/>
          </p:cNvPicPr>
          <p:nvPr/>
        </p:nvPicPr>
        <p:blipFill>
          <a:blip r:embed="rId2"/>
          <a:stretch>
            <a:fillRect/>
          </a:stretch>
        </p:blipFill>
        <p:spPr>
          <a:xfrm>
            <a:off x="1198" y="-21831"/>
            <a:ext cx="9144000" cy="771608"/>
          </a:xfrm>
          <a:prstGeom prst="rect">
            <a:avLst/>
          </a:prstGeom>
        </p:spPr>
      </p:pic>
      <p:pic>
        <p:nvPicPr>
          <p:cNvPr id="2" name="Imagen 1" descr="Logotipo&#10;&#10;El contenido generado por IA puede ser incorrecto.">
            <a:extLst>
              <a:ext uri="{FF2B5EF4-FFF2-40B4-BE49-F238E27FC236}">
                <a16:creationId xmlns:a16="http://schemas.microsoft.com/office/drawing/2014/main" id="{80832A83-C3AD-2DA5-F437-3476A05E2E5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414419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12CB-14DF-E61B-A9AC-3D9FEEC6CFDF}"/>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ADD0CA44-15DE-8D66-665E-F92622934804}"/>
              </a:ext>
            </a:extLst>
          </p:cNvPr>
          <p:cNvSpPr/>
          <p:nvPr/>
        </p:nvSpPr>
        <p:spPr>
          <a:xfrm>
            <a:off x="230156" y="2204864"/>
            <a:ext cx="8683688" cy="1877437"/>
          </a:xfrm>
          <a:prstGeom prst="rect">
            <a:avLst/>
          </a:prstGeom>
          <a:solidFill>
            <a:srgbClr val="FFFFFF">
              <a:alpha val="56863"/>
            </a:srgbClr>
          </a:solidFill>
        </p:spPr>
        <p:txBody>
          <a:bodyPr wrap="square">
            <a:spAutoFit/>
          </a:bodyPr>
          <a:lstStyle/>
          <a:p>
            <a:pPr algn="ctr"/>
            <a:r>
              <a:rPr lang="es-ES" sz="3600" dirty="0">
                <a:solidFill>
                  <a:srgbClr val="5E0071"/>
                </a:solidFill>
              </a:rPr>
              <a:t>En su experiencia, ¿</a:t>
            </a:r>
            <a:r>
              <a:rPr lang="es-ES" sz="4000" b="1" dirty="0">
                <a:solidFill>
                  <a:srgbClr val="5E0071"/>
                </a:solidFill>
              </a:rPr>
              <a:t>han</a:t>
            </a:r>
            <a:r>
              <a:rPr lang="es-ES" sz="3600" dirty="0">
                <a:solidFill>
                  <a:srgbClr val="5E0071"/>
                </a:solidFill>
              </a:rPr>
              <a:t> </a:t>
            </a:r>
            <a:r>
              <a:rPr lang="es-ES" sz="4000" b="1" dirty="0">
                <a:solidFill>
                  <a:srgbClr val="5E0071"/>
                </a:solidFill>
              </a:rPr>
              <a:t>notado</a:t>
            </a:r>
            <a:r>
              <a:rPr lang="es-ES" sz="3600" dirty="0">
                <a:solidFill>
                  <a:srgbClr val="5E0071"/>
                </a:solidFill>
              </a:rPr>
              <a:t> </a:t>
            </a:r>
            <a:r>
              <a:rPr lang="es-ES" sz="4000" b="1" dirty="0">
                <a:solidFill>
                  <a:srgbClr val="5E0071"/>
                </a:solidFill>
              </a:rPr>
              <a:t>un</a:t>
            </a:r>
            <a:r>
              <a:rPr lang="es-ES" sz="3600" dirty="0">
                <a:solidFill>
                  <a:srgbClr val="5E0071"/>
                </a:solidFill>
              </a:rPr>
              <a:t> </a:t>
            </a:r>
            <a:r>
              <a:rPr lang="es-ES" sz="4000" b="1" dirty="0">
                <a:solidFill>
                  <a:srgbClr val="5E0071"/>
                </a:solidFill>
              </a:rPr>
              <a:t>aumento</a:t>
            </a:r>
            <a:r>
              <a:rPr lang="es-ES" sz="3600" dirty="0">
                <a:solidFill>
                  <a:srgbClr val="5E0071"/>
                </a:solidFill>
              </a:rPr>
              <a:t> en la cantidad de alumnos con TEA?</a:t>
            </a:r>
          </a:p>
        </p:txBody>
      </p:sp>
      <p:pic>
        <p:nvPicPr>
          <p:cNvPr id="6" name="Imagen 5">
            <a:extLst>
              <a:ext uri="{FF2B5EF4-FFF2-40B4-BE49-F238E27FC236}">
                <a16:creationId xmlns:a16="http://schemas.microsoft.com/office/drawing/2014/main" id="{0A60D38C-4BA9-2D74-F019-9CD01677FE9D}"/>
              </a:ext>
            </a:extLst>
          </p:cNvPr>
          <p:cNvPicPr>
            <a:picLocks noChangeAspect="1"/>
          </p:cNvPicPr>
          <p:nvPr/>
        </p:nvPicPr>
        <p:blipFill>
          <a:blip r:embed="rId2"/>
          <a:stretch>
            <a:fillRect/>
          </a:stretch>
        </p:blipFill>
        <p:spPr>
          <a:xfrm>
            <a:off x="1198" y="-21831"/>
            <a:ext cx="9144000" cy="771608"/>
          </a:xfrm>
          <a:prstGeom prst="rect">
            <a:avLst/>
          </a:prstGeom>
        </p:spPr>
      </p:pic>
      <p:pic>
        <p:nvPicPr>
          <p:cNvPr id="2" name="Imagen 1" descr="Logotipo&#10;&#10;El contenido generado por IA puede ser incorrecto.">
            <a:extLst>
              <a:ext uri="{FF2B5EF4-FFF2-40B4-BE49-F238E27FC236}">
                <a16:creationId xmlns:a16="http://schemas.microsoft.com/office/drawing/2014/main" id="{B2ADFA17-DAEE-6E6D-57C9-ACF0A373653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15044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05EE3CA-A920-179D-AA17-19B31AA3BDE3}"/>
              </a:ext>
            </a:extLst>
          </p:cNvPr>
          <p:cNvPicPr>
            <a:picLocks noChangeAspect="1"/>
          </p:cNvPicPr>
          <p:nvPr/>
        </p:nvPicPr>
        <p:blipFill>
          <a:blip r:embed="rId2"/>
          <a:stretch>
            <a:fillRect/>
          </a:stretch>
        </p:blipFill>
        <p:spPr>
          <a:xfrm>
            <a:off x="1198" y="-21831"/>
            <a:ext cx="9144000" cy="771608"/>
          </a:xfrm>
          <a:prstGeom prst="rect">
            <a:avLst/>
          </a:prstGeom>
        </p:spPr>
      </p:pic>
      <p:sp>
        <p:nvSpPr>
          <p:cNvPr id="5" name="12 Rectángulo">
            <a:extLst>
              <a:ext uri="{FF2B5EF4-FFF2-40B4-BE49-F238E27FC236}">
                <a16:creationId xmlns:a16="http://schemas.microsoft.com/office/drawing/2014/main" id="{8957D8C3-B469-66DC-2B75-082F8A9C6E27}"/>
              </a:ext>
            </a:extLst>
          </p:cNvPr>
          <p:cNvSpPr/>
          <p:nvPr/>
        </p:nvSpPr>
        <p:spPr>
          <a:xfrm>
            <a:off x="230156" y="1412776"/>
            <a:ext cx="8683688" cy="4708981"/>
          </a:xfrm>
          <a:prstGeom prst="rect">
            <a:avLst/>
          </a:prstGeom>
          <a:solidFill>
            <a:srgbClr val="FFFFFF">
              <a:alpha val="56863"/>
            </a:srgbClr>
          </a:solidFill>
        </p:spPr>
        <p:txBody>
          <a:bodyPr wrap="square">
            <a:spAutoFit/>
          </a:bodyPr>
          <a:lstStyle/>
          <a:p>
            <a:pPr algn="ctr"/>
            <a:r>
              <a:rPr lang="es-ES" sz="2400" dirty="0">
                <a:solidFill>
                  <a:srgbClr val="5E0071"/>
                </a:solidFill>
              </a:rPr>
              <a:t>El </a:t>
            </a:r>
            <a:r>
              <a:rPr lang="es-ES" sz="2800" b="1" dirty="0">
                <a:solidFill>
                  <a:srgbClr val="5E0071"/>
                </a:solidFill>
              </a:rPr>
              <a:t>autismo</a:t>
            </a:r>
            <a:r>
              <a:rPr lang="es-ES" sz="2400" dirty="0">
                <a:solidFill>
                  <a:srgbClr val="5E0071"/>
                </a:solidFill>
              </a:rPr>
              <a:t> a menudo se </a:t>
            </a:r>
            <a:r>
              <a:rPr lang="es-ES" sz="2800" b="1" dirty="0">
                <a:solidFill>
                  <a:srgbClr val="5E0071"/>
                </a:solidFill>
              </a:rPr>
              <a:t>enmascara</a:t>
            </a:r>
            <a:r>
              <a:rPr lang="es-ES" sz="2400" dirty="0">
                <a:solidFill>
                  <a:srgbClr val="5E0071"/>
                </a:solidFill>
              </a:rPr>
              <a:t>, haciéndolo difícil de reconocer. Este </a:t>
            </a:r>
            <a:r>
              <a:rPr lang="es-ES" sz="2800" b="1" dirty="0">
                <a:solidFill>
                  <a:srgbClr val="5E0071"/>
                </a:solidFill>
              </a:rPr>
              <a:t>enmascaramiento</a:t>
            </a:r>
            <a:r>
              <a:rPr lang="es-ES" sz="2400" dirty="0">
                <a:solidFill>
                  <a:srgbClr val="5E0071"/>
                </a:solidFill>
              </a:rPr>
              <a:t> </a:t>
            </a:r>
            <a:r>
              <a:rPr lang="es-ES" sz="2800" b="1" dirty="0">
                <a:solidFill>
                  <a:srgbClr val="5E0071"/>
                </a:solidFill>
              </a:rPr>
              <a:t>afecta</a:t>
            </a:r>
            <a:r>
              <a:rPr lang="es-ES" sz="2400" dirty="0">
                <a:solidFill>
                  <a:srgbClr val="5E0071"/>
                </a:solidFill>
              </a:rPr>
              <a:t> incluso la </a:t>
            </a:r>
            <a:r>
              <a:rPr lang="es-ES" sz="2800" b="1" dirty="0">
                <a:solidFill>
                  <a:srgbClr val="5E0071"/>
                </a:solidFill>
              </a:rPr>
              <a:t>fiabilidad</a:t>
            </a:r>
            <a:r>
              <a:rPr lang="es-ES" sz="2400" dirty="0">
                <a:solidFill>
                  <a:srgbClr val="5E0071"/>
                </a:solidFill>
              </a:rPr>
              <a:t> </a:t>
            </a:r>
            <a:r>
              <a:rPr lang="es-ES" sz="2800" b="1" dirty="0">
                <a:solidFill>
                  <a:srgbClr val="5E0071"/>
                </a:solidFill>
              </a:rPr>
              <a:t>de</a:t>
            </a:r>
            <a:r>
              <a:rPr lang="es-ES" sz="2400" dirty="0">
                <a:solidFill>
                  <a:srgbClr val="5E0071"/>
                </a:solidFill>
              </a:rPr>
              <a:t> </a:t>
            </a:r>
            <a:r>
              <a:rPr lang="es-ES" sz="2800" b="1" dirty="0">
                <a:solidFill>
                  <a:srgbClr val="5E0071"/>
                </a:solidFill>
              </a:rPr>
              <a:t>las</a:t>
            </a:r>
            <a:r>
              <a:rPr lang="es-ES" sz="2400" dirty="0">
                <a:solidFill>
                  <a:srgbClr val="5E0071"/>
                </a:solidFill>
              </a:rPr>
              <a:t> </a:t>
            </a:r>
            <a:r>
              <a:rPr lang="es-ES" sz="2800" b="1" dirty="0">
                <a:solidFill>
                  <a:srgbClr val="5E0071"/>
                </a:solidFill>
              </a:rPr>
              <a:t>pruebas</a:t>
            </a:r>
            <a:r>
              <a:rPr lang="es-ES" sz="2400" dirty="0">
                <a:solidFill>
                  <a:srgbClr val="5E0071"/>
                </a:solidFill>
              </a:rPr>
              <a:t> que veremos y se da de varias formas:</a:t>
            </a:r>
          </a:p>
          <a:p>
            <a:pPr algn="ctr"/>
            <a:endParaRPr lang="es-ES" sz="2400" dirty="0">
              <a:solidFill>
                <a:srgbClr val="5E0071"/>
              </a:solidFill>
            </a:endParaRPr>
          </a:p>
          <a:p>
            <a:pPr algn="ctr"/>
            <a:r>
              <a:rPr lang="es-ES" sz="2400" dirty="0">
                <a:solidFill>
                  <a:srgbClr val="5E0071"/>
                </a:solidFill>
              </a:rPr>
              <a:t>Por </a:t>
            </a:r>
            <a:r>
              <a:rPr lang="es-ES" sz="2800" b="1" dirty="0">
                <a:solidFill>
                  <a:srgbClr val="5E0071"/>
                </a:solidFill>
              </a:rPr>
              <a:t>género</a:t>
            </a:r>
            <a:r>
              <a:rPr lang="es-ES" sz="2400" dirty="0">
                <a:solidFill>
                  <a:srgbClr val="5E0071"/>
                </a:solidFill>
              </a:rPr>
              <a:t>: Las </a:t>
            </a:r>
            <a:r>
              <a:rPr lang="es-ES" sz="2800" b="1" dirty="0">
                <a:solidFill>
                  <a:srgbClr val="5E0071"/>
                </a:solidFill>
              </a:rPr>
              <a:t>niñas</a:t>
            </a:r>
            <a:r>
              <a:rPr lang="es-ES" sz="2400" dirty="0">
                <a:solidFill>
                  <a:srgbClr val="5E0071"/>
                </a:solidFill>
              </a:rPr>
              <a:t>, por ejemplo, desarrollan </a:t>
            </a:r>
            <a:r>
              <a:rPr lang="es-ES" sz="2800" b="1" dirty="0">
                <a:solidFill>
                  <a:srgbClr val="5E0071"/>
                </a:solidFill>
              </a:rPr>
              <a:t>estrategias</a:t>
            </a:r>
            <a:r>
              <a:rPr lang="es-ES" sz="2400" dirty="0">
                <a:solidFill>
                  <a:srgbClr val="5E0071"/>
                </a:solidFill>
              </a:rPr>
              <a:t> para </a:t>
            </a:r>
            <a:r>
              <a:rPr lang="es-ES" sz="2800" b="1" dirty="0">
                <a:solidFill>
                  <a:srgbClr val="5E0071"/>
                </a:solidFill>
              </a:rPr>
              <a:t>imitar</a:t>
            </a:r>
            <a:r>
              <a:rPr lang="es-ES" sz="2400" dirty="0">
                <a:solidFill>
                  <a:srgbClr val="5E0071"/>
                </a:solidFill>
              </a:rPr>
              <a:t> comportamientos sociales. </a:t>
            </a:r>
          </a:p>
          <a:p>
            <a:pPr algn="ctr"/>
            <a:r>
              <a:rPr lang="es-ES" sz="2400" dirty="0">
                <a:solidFill>
                  <a:srgbClr val="5E0071"/>
                </a:solidFill>
              </a:rPr>
              <a:t>Por </a:t>
            </a:r>
            <a:r>
              <a:rPr lang="es-ES" sz="2800" b="1" dirty="0">
                <a:solidFill>
                  <a:srgbClr val="5E0071"/>
                </a:solidFill>
              </a:rPr>
              <a:t>capacidad</a:t>
            </a:r>
            <a:r>
              <a:rPr lang="es-ES" sz="2400" dirty="0">
                <a:solidFill>
                  <a:srgbClr val="5E0071"/>
                </a:solidFill>
              </a:rPr>
              <a:t>: Personas con alta </a:t>
            </a:r>
            <a:r>
              <a:rPr lang="es-ES" sz="2800" b="1" dirty="0">
                <a:solidFill>
                  <a:srgbClr val="5E0071"/>
                </a:solidFill>
              </a:rPr>
              <a:t>inteligencia</a:t>
            </a:r>
            <a:r>
              <a:rPr lang="es-ES" sz="2400" dirty="0">
                <a:solidFill>
                  <a:srgbClr val="5E0071"/>
                </a:solidFill>
              </a:rPr>
              <a:t> </a:t>
            </a:r>
            <a:r>
              <a:rPr lang="es-ES" sz="2800" b="1" dirty="0">
                <a:solidFill>
                  <a:srgbClr val="5E0071"/>
                </a:solidFill>
              </a:rPr>
              <a:t>compensan</a:t>
            </a:r>
            <a:r>
              <a:rPr lang="es-ES" sz="2400" dirty="0">
                <a:solidFill>
                  <a:srgbClr val="5E0071"/>
                </a:solidFill>
              </a:rPr>
              <a:t> sus </a:t>
            </a:r>
            <a:r>
              <a:rPr lang="es-ES" sz="2800" b="1" dirty="0">
                <a:solidFill>
                  <a:srgbClr val="5E0071"/>
                </a:solidFill>
              </a:rPr>
              <a:t>dificultades</a:t>
            </a:r>
            <a:r>
              <a:rPr lang="es-ES" sz="2400" dirty="0">
                <a:solidFill>
                  <a:srgbClr val="5E0071"/>
                </a:solidFill>
              </a:rPr>
              <a:t> </a:t>
            </a:r>
            <a:r>
              <a:rPr lang="es-ES" sz="2800" b="1" dirty="0">
                <a:solidFill>
                  <a:srgbClr val="5E0071"/>
                </a:solidFill>
              </a:rPr>
              <a:t>sociales</a:t>
            </a:r>
            <a:r>
              <a:rPr lang="es-ES" sz="2400" dirty="0">
                <a:solidFill>
                  <a:srgbClr val="5E0071"/>
                </a:solidFill>
              </a:rPr>
              <a:t>, ocultando sus características. </a:t>
            </a:r>
          </a:p>
          <a:p>
            <a:pPr algn="ctr"/>
            <a:r>
              <a:rPr lang="es-ES" sz="2400" dirty="0">
                <a:solidFill>
                  <a:srgbClr val="5E0071"/>
                </a:solidFill>
              </a:rPr>
              <a:t>Por la </a:t>
            </a:r>
            <a:r>
              <a:rPr lang="es-ES" sz="2800" b="1" dirty="0">
                <a:solidFill>
                  <a:srgbClr val="5E0071"/>
                </a:solidFill>
              </a:rPr>
              <a:t>expectativa</a:t>
            </a:r>
            <a:r>
              <a:rPr lang="es-ES" sz="2400" dirty="0">
                <a:solidFill>
                  <a:srgbClr val="5E0071"/>
                </a:solidFill>
              </a:rPr>
              <a:t> del maestro: Se pueden </a:t>
            </a:r>
            <a:r>
              <a:rPr lang="es-ES" sz="2800" b="1" dirty="0">
                <a:solidFill>
                  <a:srgbClr val="5E0071"/>
                </a:solidFill>
              </a:rPr>
              <a:t>interpretar</a:t>
            </a:r>
            <a:r>
              <a:rPr lang="es-ES" sz="2400" dirty="0">
                <a:solidFill>
                  <a:srgbClr val="5E0071"/>
                </a:solidFill>
              </a:rPr>
              <a:t> las </a:t>
            </a:r>
            <a:r>
              <a:rPr lang="es-ES" sz="2800" b="1" dirty="0">
                <a:solidFill>
                  <a:srgbClr val="5E0071"/>
                </a:solidFill>
              </a:rPr>
              <a:t>señales</a:t>
            </a:r>
            <a:r>
              <a:rPr lang="es-ES" sz="2400" dirty="0">
                <a:solidFill>
                  <a:srgbClr val="5E0071"/>
                </a:solidFill>
              </a:rPr>
              <a:t> como </a:t>
            </a:r>
            <a:r>
              <a:rPr lang="es-ES" sz="2800" b="1" dirty="0">
                <a:solidFill>
                  <a:srgbClr val="5E0071"/>
                </a:solidFill>
              </a:rPr>
              <a:t>desinterés</a:t>
            </a:r>
            <a:r>
              <a:rPr lang="es-ES" sz="2400" dirty="0">
                <a:solidFill>
                  <a:srgbClr val="5E0071"/>
                </a:solidFill>
              </a:rPr>
              <a:t>, </a:t>
            </a:r>
            <a:r>
              <a:rPr lang="es-ES" sz="2800" b="1" dirty="0">
                <a:solidFill>
                  <a:srgbClr val="5E0071"/>
                </a:solidFill>
              </a:rPr>
              <a:t>sensibilidad</a:t>
            </a:r>
            <a:r>
              <a:rPr lang="es-ES" sz="2400" dirty="0">
                <a:solidFill>
                  <a:srgbClr val="5E0071"/>
                </a:solidFill>
              </a:rPr>
              <a:t> o </a:t>
            </a:r>
            <a:r>
              <a:rPr lang="es-ES" sz="2800" b="1" dirty="0">
                <a:solidFill>
                  <a:srgbClr val="5E0071"/>
                </a:solidFill>
              </a:rPr>
              <a:t>timidez</a:t>
            </a:r>
            <a:r>
              <a:rPr lang="es-ES" sz="2400" dirty="0">
                <a:solidFill>
                  <a:srgbClr val="5E0071"/>
                </a:solidFill>
              </a:rPr>
              <a:t>, en lugar de signos de autismo. </a:t>
            </a:r>
          </a:p>
        </p:txBody>
      </p:sp>
      <p:pic>
        <p:nvPicPr>
          <p:cNvPr id="2" name="Imagen 1" descr="Logotipo&#10;&#10;El contenido generado por IA puede ser incorrecto.">
            <a:extLst>
              <a:ext uri="{FF2B5EF4-FFF2-40B4-BE49-F238E27FC236}">
                <a16:creationId xmlns:a16="http://schemas.microsoft.com/office/drawing/2014/main" id="{888AEF0B-F1ED-6E4A-37CD-05C4E27280D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300282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2B65D-6568-DC01-B1CB-AA9A490EFA24}"/>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C307842B-6259-BDA5-1790-890F10B4CE7D}"/>
              </a:ext>
            </a:extLst>
          </p:cNvPr>
          <p:cNvSpPr/>
          <p:nvPr/>
        </p:nvSpPr>
        <p:spPr>
          <a:xfrm>
            <a:off x="230156" y="2204864"/>
            <a:ext cx="8683688" cy="1877437"/>
          </a:xfrm>
          <a:prstGeom prst="rect">
            <a:avLst/>
          </a:prstGeom>
          <a:solidFill>
            <a:srgbClr val="FFFFFF">
              <a:alpha val="56863"/>
            </a:srgbClr>
          </a:solidFill>
        </p:spPr>
        <p:txBody>
          <a:bodyPr wrap="square">
            <a:spAutoFit/>
          </a:bodyPr>
          <a:lstStyle/>
          <a:p>
            <a:pPr algn="ctr"/>
            <a:r>
              <a:rPr lang="es-ES" sz="3600" dirty="0">
                <a:solidFill>
                  <a:srgbClr val="5E0071"/>
                </a:solidFill>
              </a:rPr>
              <a:t>En su experiencia, ¿</a:t>
            </a:r>
            <a:r>
              <a:rPr lang="es-ES" sz="4000" b="1" dirty="0">
                <a:solidFill>
                  <a:srgbClr val="5E0071"/>
                </a:solidFill>
              </a:rPr>
              <a:t>han</a:t>
            </a:r>
            <a:r>
              <a:rPr lang="es-ES" sz="3600" dirty="0">
                <a:solidFill>
                  <a:srgbClr val="5E0071"/>
                </a:solidFill>
              </a:rPr>
              <a:t> </a:t>
            </a:r>
            <a:r>
              <a:rPr lang="es-ES" sz="4000" b="1" dirty="0">
                <a:solidFill>
                  <a:srgbClr val="5E0071"/>
                </a:solidFill>
              </a:rPr>
              <a:t>tenido un caso de posible enmascaramiento</a:t>
            </a:r>
            <a:r>
              <a:rPr lang="es-ES" sz="3600" dirty="0">
                <a:solidFill>
                  <a:srgbClr val="5E0071"/>
                </a:solidFill>
              </a:rPr>
              <a:t>, sea con sus estudiantes o de una situación cercana?</a:t>
            </a:r>
          </a:p>
        </p:txBody>
      </p:sp>
      <p:pic>
        <p:nvPicPr>
          <p:cNvPr id="6" name="Imagen 5">
            <a:extLst>
              <a:ext uri="{FF2B5EF4-FFF2-40B4-BE49-F238E27FC236}">
                <a16:creationId xmlns:a16="http://schemas.microsoft.com/office/drawing/2014/main" id="{16BD9BDA-5D2F-7205-EDC4-DEE8342F950A}"/>
              </a:ext>
            </a:extLst>
          </p:cNvPr>
          <p:cNvPicPr>
            <a:picLocks noChangeAspect="1"/>
          </p:cNvPicPr>
          <p:nvPr/>
        </p:nvPicPr>
        <p:blipFill>
          <a:blip r:embed="rId2"/>
          <a:stretch>
            <a:fillRect/>
          </a:stretch>
        </p:blipFill>
        <p:spPr>
          <a:xfrm>
            <a:off x="1198" y="-21831"/>
            <a:ext cx="9144000" cy="771608"/>
          </a:xfrm>
          <a:prstGeom prst="rect">
            <a:avLst/>
          </a:prstGeom>
        </p:spPr>
      </p:pic>
      <p:pic>
        <p:nvPicPr>
          <p:cNvPr id="2" name="Imagen 1" descr="Logotipo&#10;&#10;El contenido generado por IA puede ser incorrecto.">
            <a:extLst>
              <a:ext uri="{FF2B5EF4-FFF2-40B4-BE49-F238E27FC236}">
                <a16:creationId xmlns:a16="http://schemas.microsoft.com/office/drawing/2014/main" id="{0007C26C-8F72-420E-B75E-A9727034F24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295786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51520" y="89705"/>
            <a:ext cx="8568952" cy="584775"/>
          </a:xfrm>
          <a:prstGeom prst="rect">
            <a:avLst/>
          </a:prstGeom>
          <a:solidFill>
            <a:srgbClr val="10253F"/>
          </a:solidFill>
        </p:spPr>
        <p:txBody>
          <a:bodyPr wrap="square">
            <a:spAutoFit/>
          </a:bodyPr>
          <a:lstStyle/>
          <a:p>
            <a:pPr algn="just"/>
            <a:r>
              <a:rPr lang="es-MX" sz="3200" b="1" dirty="0">
                <a:solidFill>
                  <a:schemeClr val="bg1"/>
                </a:solidFill>
              </a:rPr>
              <a:t>Confusiones del TEA por las dificultades</a:t>
            </a:r>
          </a:p>
        </p:txBody>
      </p:sp>
      <p:sp>
        <p:nvSpPr>
          <p:cNvPr id="3" name="2 Rectángulo"/>
          <p:cNvSpPr/>
          <p:nvPr/>
        </p:nvSpPr>
        <p:spPr>
          <a:xfrm>
            <a:off x="359532" y="843677"/>
            <a:ext cx="8352928" cy="5816977"/>
          </a:xfrm>
          <a:prstGeom prst="rect">
            <a:avLst/>
          </a:prstGeom>
        </p:spPr>
        <p:txBody>
          <a:bodyPr wrap="square">
            <a:spAutoFit/>
          </a:bodyPr>
          <a:lstStyle/>
          <a:p>
            <a:r>
              <a:rPr lang="es-MX" sz="2400" b="1" dirty="0">
                <a:solidFill>
                  <a:schemeClr val="tx2">
                    <a:lumMod val="75000"/>
                  </a:schemeClr>
                </a:solidFill>
              </a:rPr>
              <a:t>Dificultad para reconocer los sentimientos de otras personas y “leer” las señales no verbales </a:t>
            </a:r>
            <a:r>
              <a:rPr lang="es-MX" b="1" dirty="0">
                <a:solidFill>
                  <a:schemeClr val="tx2">
                    <a:lumMod val="75000"/>
                  </a:schemeClr>
                </a:solidFill>
              </a:rPr>
              <a:t>(tienden a ser muy literales y no entienden los juegos de palabras, los acertijos y las metáforas). Esto también se observa en el trastorno de la comunicación social pragmática, el TDAH y las dificultades del lenguaje receptivo.</a:t>
            </a:r>
          </a:p>
          <a:p>
            <a:r>
              <a:rPr lang="es-MX" sz="2400" b="1" dirty="0">
                <a:solidFill>
                  <a:schemeClr val="tx2">
                    <a:lumMod val="75000"/>
                  </a:schemeClr>
                </a:solidFill>
              </a:rPr>
              <a:t>Dificultad con la función ejecutiva (para organizarse y resolver problemas)</a:t>
            </a:r>
            <a:r>
              <a:rPr lang="es-MX" b="1" dirty="0">
                <a:solidFill>
                  <a:schemeClr val="tx2">
                    <a:lumMod val="75000"/>
                  </a:schemeClr>
                </a:solidFill>
              </a:rPr>
              <a:t>. Los niños con TDAH y dificultades del funcionamiento ejecutivo a menudo tienen problemas similares.</a:t>
            </a:r>
          </a:p>
          <a:p>
            <a:r>
              <a:rPr lang="es-MX" sz="2400" b="1" dirty="0">
                <a:solidFill>
                  <a:schemeClr val="tx2">
                    <a:lumMod val="75000"/>
                  </a:schemeClr>
                </a:solidFill>
              </a:rPr>
              <a:t>Tendencia a buscar o evitar estimulación sensorial.</a:t>
            </a:r>
            <a:r>
              <a:rPr lang="es-MX" b="1" dirty="0">
                <a:solidFill>
                  <a:schemeClr val="tx2">
                    <a:lumMod val="75000"/>
                  </a:schemeClr>
                </a:solidFill>
              </a:rPr>
              <a:t> Esto también es común en los niños que presentan discapacidad intelectual, dificultades del procesamiento sensorial y TDAH.</a:t>
            </a:r>
          </a:p>
          <a:p>
            <a:r>
              <a:rPr lang="es-MX" sz="2400" b="1" dirty="0">
                <a:solidFill>
                  <a:schemeClr val="tx2">
                    <a:lumMod val="75000"/>
                  </a:schemeClr>
                </a:solidFill>
              </a:rPr>
              <a:t>Problemas en la conversación (para expresarse, para seguir conversaciones y hablar con el volumen y entonación adecuada)</a:t>
            </a:r>
            <a:r>
              <a:rPr lang="es-MX" b="1" dirty="0">
                <a:solidFill>
                  <a:schemeClr val="tx2">
                    <a:lumMod val="75000"/>
                  </a:schemeClr>
                </a:solidFill>
              </a:rPr>
              <a:t>. Se presenta también en la discapacidad intelectual, las dificultades del lenguaje y las discapacidades del aprendizaje no verbal.</a:t>
            </a:r>
          </a:p>
          <a:p>
            <a:r>
              <a:rPr lang="es-MX" sz="2400" b="1" dirty="0">
                <a:solidFill>
                  <a:schemeClr val="tx2">
                    <a:lumMod val="75000"/>
                  </a:schemeClr>
                </a:solidFill>
              </a:rPr>
              <a:t>Estereotipias. </a:t>
            </a:r>
            <a:r>
              <a:rPr lang="es-MX" b="1" dirty="0">
                <a:solidFill>
                  <a:schemeClr val="tx2">
                    <a:lumMod val="75000"/>
                  </a:schemeClr>
                </a:solidFill>
              </a:rPr>
              <a:t>Son comunes en la discapacidad intelectual y múltiples trastornos, </a:t>
            </a:r>
            <a:r>
              <a:rPr lang="es-MX" b="1" dirty="0" err="1">
                <a:solidFill>
                  <a:schemeClr val="tx2">
                    <a:lumMod val="75000"/>
                  </a:schemeClr>
                </a:solidFill>
              </a:rPr>
              <a:t>asímismo</a:t>
            </a:r>
            <a:r>
              <a:rPr lang="es-MX" b="1" dirty="0">
                <a:solidFill>
                  <a:schemeClr val="tx2">
                    <a:lumMod val="75000"/>
                  </a:schemeClr>
                </a:solidFill>
              </a:rPr>
              <a:t> se estima que entre el 3 % y el 9 % de los niños de entre 5 y 8 años presentan estereotipias primarias. </a:t>
            </a:r>
          </a:p>
        </p:txBody>
      </p:sp>
    </p:spTree>
    <p:extLst>
      <p:ext uri="{BB962C8B-B14F-4D97-AF65-F5344CB8AC3E}">
        <p14:creationId xmlns:p14="http://schemas.microsoft.com/office/powerpoint/2010/main" val="274991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EB10B-779D-A4E7-4ADA-84777F673694}"/>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B339B9C6-2E80-8A5B-DA3F-75A19C61E1BF}"/>
              </a:ext>
            </a:extLst>
          </p:cNvPr>
          <p:cNvPicPr>
            <a:picLocks noChangeAspect="1"/>
          </p:cNvPicPr>
          <p:nvPr/>
        </p:nvPicPr>
        <p:blipFill>
          <a:blip r:embed="rId2"/>
          <a:stretch>
            <a:fillRect/>
          </a:stretch>
        </p:blipFill>
        <p:spPr>
          <a:xfrm>
            <a:off x="1198" y="-21831"/>
            <a:ext cx="9144000" cy="771608"/>
          </a:xfrm>
          <a:prstGeom prst="rect">
            <a:avLst/>
          </a:prstGeom>
        </p:spPr>
      </p:pic>
      <p:sp>
        <p:nvSpPr>
          <p:cNvPr id="5" name="12 Rectángulo">
            <a:extLst>
              <a:ext uri="{FF2B5EF4-FFF2-40B4-BE49-F238E27FC236}">
                <a16:creationId xmlns:a16="http://schemas.microsoft.com/office/drawing/2014/main" id="{51825D2A-5A4A-A381-9060-A00EAF206415}"/>
              </a:ext>
            </a:extLst>
          </p:cNvPr>
          <p:cNvSpPr/>
          <p:nvPr/>
        </p:nvSpPr>
        <p:spPr>
          <a:xfrm>
            <a:off x="230156" y="1988840"/>
            <a:ext cx="8683688" cy="2677656"/>
          </a:xfrm>
          <a:prstGeom prst="rect">
            <a:avLst/>
          </a:prstGeom>
          <a:solidFill>
            <a:srgbClr val="FFFFFF">
              <a:alpha val="56863"/>
            </a:srgbClr>
          </a:solidFill>
        </p:spPr>
        <p:txBody>
          <a:bodyPr wrap="square">
            <a:spAutoFit/>
          </a:bodyPr>
          <a:lstStyle/>
          <a:p>
            <a:pPr algn="ctr"/>
            <a:r>
              <a:rPr lang="es-ES" sz="2400" dirty="0">
                <a:solidFill>
                  <a:srgbClr val="5E0071"/>
                </a:solidFill>
              </a:rPr>
              <a:t>Cuando se sabe que una persona la presenta, se puede anticipar que tendrá dificultades para acceder a actividades comunitarias, ocio, reuniones formales, presentaciones y otras que impliquen interacción social o la exposición a estímulos en el ambiente que les puede afectar, como el calor, el ruido, la luz artificial, el uso de uniformes o vestimenta especial, entre otras.</a:t>
            </a:r>
          </a:p>
          <a:p>
            <a:pPr algn="ctr"/>
            <a:endParaRPr lang="es-ES" sz="2400" dirty="0">
              <a:solidFill>
                <a:srgbClr val="5E0071"/>
              </a:solidFill>
            </a:endParaRPr>
          </a:p>
        </p:txBody>
      </p:sp>
      <p:pic>
        <p:nvPicPr>
          <p:cNvPr id="2" name="Imagen 1" descr="Logotipo&#10;&#10;El contenido generado por IA puede ser incorrecto.">
            <a:extLst>
              <a:ext uri="{FF2B5EF4-FFF2-40B4-BE49-F238E27FC236}">
                <a16:creationId xmlns:a16="http://schemas.microsoft.com/office/drawing/2014/main" id="{53502A5C-19D5-57EA-08F6-C07CB5505F9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177861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tism Background Images - Free Download on Freepik">
            <a:extLst>
              <a:ext uri="{FF2B5EF4-FFF2-40B4-BE49-F238E27FC236}">
                <a16:creationId xmlns:a16="http://schemas.microsoft.com/office/drawing/2014/main" id="{D6ADFA12-99C0-F218-C975-AFCFDF9FC72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2826621" y="2826622"/>
            <a:ext cx="6858000" cy="1204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8">
            <a:extLst>
              <a:ext uri="{FF2B5EF4-FFF2-40B4-BE49-F238E27FC236}">
                <a16:creationId xmlns:a16="http://schemas.microsoft.com/office/drawing/2014/main" id="{4DFC34F4-C40C-CB80-422C-AEE6F2414B23}"/>
              </a:ext>
            </a:extLst>
          </p:cNvPr>
          <p:cNvSpPr txBox="1">
            <a:spLocks noChangeArrowheads="1"/>
          </p:cNvSpPr>
          <p:nvPr/>
        </p:nvSpPr>
        <p:spPr bwMode="auto">
          <a:xfrm>
            <a:off x="1343978" y="79839"/>
            <a:ext cx="7107801" cy="3136243"/>
          </a:xfrm>
          <a:prstGeom prst="rect">
            <a:avLst/>
          </a:prstGeom>
          <a:effectLst>
            <a:outerShdw blurRad="50800" dist="38100" dir="2700000" algn="tl" rotWithShape="0">
              <a:prstClr val="black">
                <a:alpha val="32000"/>
              </a:prstClr>
            </a:outerShdw>
          </a:effectLst>
        </p:spPr>
        <p:txBody>
          <a:bodyPr vert="horz" lIns="91440" tIns="45720" rIns="91440" bIns="45720" rtlCol="0" anchor="b">
            <a:noAutofit/>
          </a:bodyPr>
          <a:lstStyle>
            <a:defPPr>
              <a:defRPr lang="en-US"/>
            </a:defPPr>
            <a:lvl1pPr algn="ctr" defTabSz="914400">
              <a:lnSpc>
                <a:spcPct val="90000"/>
              </a:lnSpc>
              <a:spcBef>
                <a:spcPts val="500"/>
              </a:spcBef>
              <a:buNone/>
              <a:defRPr sz="2400" b="0">
                <a:solidFill>
                  <a:schemeClr val="accent1">
                    <a:lumMod val="75000"/>
                  </a:schemeClr>
                </a:solidFill>
                <a:latin typeface="Calibri" panose="020F0502020204030204" pitchFamily="34" charset="0"/>
                <a:ea typeface="+mj-ea"/>
                <a:cs typeface="+mj-cs"/>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 dirty="0"/>
              <a:t>Las personas con TEA tienen diferencias marcadas con las demás en las siguientes áreas:
</a:t>
            </a:r>
            <a:endParaRPr lang="en-GB" dirty="0"/>
          </a:p>
          <a:p>
            <a:endParaRPr lang="en-GB" dirty="0"/>
          </a:p>
          <a:p>
            <a:endParaRPr lang="en-GB" dirty="0"/>
          </a:p>
          <a:p>
            <a:endParaRPr lang="en-GB" dirty="0"/>
          </a:p>
          <a:p>
            <a:endParaRPr lang="en-GB" dirty="0"/>
          </a:p>
          <a:p>
            <a:endParaRPr lang="en-GB" dirty="0"/>
          </a:p>
        </p:txBody>
      </p:sp>
      <p:grpSp>
        <p:nvGrpSpPr>
          <p:cNvPr id="3" name="Group 6144">
            <a:extLst>
              <a:ext uri="{FF2B5EF4-FFF2-40B4-BE49-F238E27FC236}">
                <a16:creationId xmlns:a16="http://schemas.microsoft.com/office/drawing/2014/main" id="{5830BA85-8884-6931-B95C-8FAD49AC44E1}"/>
              </a:ext>
            </a:extLst>
          </p:cNvPr>
          <p:cNvGrpSpPr/>
          <p:nvPr/>
        </p:nvGrpSpPr>
        <p:grpSpPr>
          <a:xfrm>
            <a:off x="971898" y="1044508"/>
            <a:ext cx="3344975" cy="2597411"/>
            <a:chOff x="179512" y="1508698"/>
            <a:chExt cx="3344975" cy="2597411"/>
          </a:xfrm>
        </p:grpSpPr>
        <p:sp>
          <p:nvSpPr>
            <p:cNvPr id="5" name="Text Box 8">
              <a:extLst>
                <a:ext uri="{FF2B5EF4-FFF2-40B4-BE49-F238E27FC236}">
                  <a16:creationId xmlns:a16="http://schemas.microsoft.com/office/drawing/2014/main" id="{78EDB2B9-17F4-6C59-3F97-D5738B6A254E}"/>
                </a:ext>
              </a:extLst>
            </p:cNvPr>
            <p:cNvSpPr txBox="1">
              <a:spLocks noChangeArrowheads="1"/>
            </p:cNvSpPr>
            <p:nvPr/>
          </p:nvSpPr>
          <p:spPr bwMode="auto">
            <a:xfrm>
              <a:off x="179512" y="2721114"/>
              <a:ext cx="3344975" cy="1384995"/>
            </a:xfrm>
            <a:prstGeom prst="rect">
              <a:avLst/>
            </a:prstGeom>
            <a:effectLst>
              <a:outerShdw blurRad="50800" dist="38100" dir="2700000" algn="tl" rotWithShape="0">
                <a:prstClr val="black">
                  <a:alpha val="32000"/>
                </a:prstClr>
              </a:outerShdw>
            </a:effectLst>
          </p:spPr>
          <p:txBody>
            <a:bodyPr vert="horz" lIns="91440" tIns="45720" rIns="91440" bIns="45720" rtlCol="0" anchor="b">
              <a:noAutofit/>
            </a:bodyPr>
            <a:lstStyle>
              <a:defPPr>
                <a:defRPr lang="en-US"/>
              </a:defPPr>
              <a:lvl1pPr algn="ctr" defTabSz="914400">
                <a:lnSpc>
                  <a:spcPct val="90000"/>
                </a:lnSpc>
                <a:spcBef>
                  <a:spcPts val="500"/>
                </a:spcBef>
                <a:buNone/>
                <a:defRPr sz="2400" b="0">
                  <a:solidFill>
                    <a:schemeClr val="accent1">
                      <a:lumMod val="75000"/>
                    </a:schemeClr>
                  </a:solidFill>
                  <a:latin typeface="Calibri" panose="020F0502020204030204" pitchFamily="34" charset="0"/>
                  <a:ea typeface="+mj-ea"/>
                  <a:cs typeface="+mj-cs"/>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 dirty="0"/>
                <a:t>Comunicación Social e Interacción Social
</a:t>
              </a:r>
              <a:endParaRPr lang="en-GB" dirty="0"/>
            </a:p>
          </p:txBody>
        </p:sp>
        <p:grpSp>
          <p:nvGrpSpPr>
            <p:cNvPr id="6" name="Group 30">
              <a:extLst>
                <a:ext uri="{FF2B5EF4-FFF2-40B4-BE49-F238E27FC236}">
                  <a16:creationId xmlns:a16="http://schemas.microsoft.com/office/drawing/2014/main" id="{BA15C5C5-640D-2386-508D-9DDB9DDBFF13}"/>
                </a:ext>
              </a:extLst>
            </p:cNvPr>
            <p:cNvGrpSpPr/>
            <p:nvPr/>
          </p:nvGrpSpPr>
          <p:grpSpPr>
            <a:xfrm>
              <a:off x="470342" y="1508698"/>
              <a:ext cx="2808312" cy="1312347"/>
              <a:chOff x="539552" y="1684605"/>
              <a:chExt cx="2448419" cy="1047750"/>
            </a:xfrm>
          </p:grpSpPr>
          <p:pic>
            <p:nvPicPr>
              <p:cNvPr id="7" name="Picture 18">
                <a:extLst>
                  <a:ext uri="{FF2B5EF4-FFF2-40B4-BE49-F238E27FC236}">
                    <a16:creationId xmlns:a16="http://schemas.microsoft.com/office/drawing/2014/main" id="{ACBA1284-BFE8-7523-F244-AD65B333A8C4}"/>
                  </a:ext>
                </a:extLst>
              </p:cNvPr>
              <p:cNvPicPr>
                <a:picLocks noChangeAspect="1"/>
              </p:cNvPicPr>
              <p:nvPr/>
            </p:nvPicPr>
            <p:blipFill>
              <a:blip r:embed="rId3"/>
              <a:stretch>
                <a:fillRect/>
              </a:stretch>
            </p:blipFill>
            <p:spPr>
              <a:xfrm>
                <a:off x="539552" y="1709181"/>
                <a:ext cx="1168969" cy="870762"/>
              </a:xfrm>
              <a:prstGeom prst="rect">
                <a:avLst/>
              </a:prstGeom>
            </p:spPr>
          </p:pic>
          <p:pic>
            <p:nvPicPr>
              <p:cNvPr id="8" name="Picture 19">
                <a:extLst>
                  <a:ext uri="{FF2B5EF4-FFF2-40B4-BE49-F238E27FC236}">
                    <a16:creationId xmlns:a16="http://schemas.microsoft.com/office/drawing/2014/main" id="{7BB9EE05-7504-1C5F-AE91-9B2BE48898FD}"/>
                  </a:ext>
                </a:extLst>
              </p:cNvPr>
              <p:cNvPicPr>
                <a:picLocks noChangeAspect="1"/>
              </p:cNvPicPr>
              <p:nvPr/>
            </p:nvPicPr>
            <p:blipFill>
              <a:blip r:embed="rId4"/>
              <a:stretch>
                <a:fillRect/>
              </a:stretch>
            </p:blipFill>
            <p:spPr>
              <a:xfrm>
                <a:off x="1740196" y="1684605"/>
                <a:ext cx="1247775" cy="1047750"/>
              </a:xfrm>
              <a:prstGeom prst="rect">
                <a:avLst/>
              </a:prstGeom>
            </p:spPr>
          </p:pic>
        </p:grpSp>
      </p:grpSp>
      <p:grpSp>
        <p:nvGrpSpPr>
          <p:cNvPr id="9" name="Group 6147">
            <a:extLst>
              <a:ext uri="{FF2B5EF4-FFF2-40B4-BE49-F238E27FC236}">
                <a16:creationId xmlns:a16="http://schemas.microsoft.com/office/drawing/2014/main" id="{0BF9B9F8-453E-FB81-5813-CF8F402DB710}"/>
              </a:ext>
            </a:extLst>
          </p:cNvPr>
          <p:cNvGrpSpPr/>
          <p:nvPr/>
        </p:nvGrpSpPr>
        <p:grpSpPr>
          <a:xfrm>
            <a:off x="6048300" y="4613916"/>
            <a:ext cx="3095700" cy="2517029"/>
            <a:chOff x="6228828" y="4337578"/>
            <a:chExt cx="3095700" cy="2517029"/>
          </a:xfrm>
        </p:grpSpPr>
        <p:pic>
          <p:nvPicPr>
            <p:cNvPr id="10" name="Picture 23">
              <a:extLst>
                <a:ext uri="{FF2B5EF4-FFF2-40B4-BE49-F238E27FC236}">
                  <a16:creationId xmlns:a16="http://schemas.microsoft.com/office/drawing/2014/main" id="{4EF4CB9E-C6F0-4B4A-924C-70DAC37982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55304" y="4337578"/>
              <a:ext cx="1848215" cy="1020368"/>
            </a:xfrm>
            <a:prstGeom prst="rect">
              <a:avLst/>
            </a:prstGeom>
          </p:spPr>
        </p:pic>
        <p:sp>
          <p:nvSpPr>
            <p:cNvPr id="11" name="Text Box 8">
              <a:extLst>
                <a:ext uri="{FF2B5EF4-FFF2-40B4-BE49-F238E27FC236}">
                  <a16:creationId xmlns:a16="http://schemas.microsoft.com/office/drawing/2014/main" id="{BC8107EC-E0D3-53A9-64EE-11617960B6CB}"/>
                </a:ext>
              </a:extLst>
            </p:cNvPr>
            <p:cNvSpPr txBox="1">
              <a:spLocks noChangeArrowheads="1"/>
            </p:cNvSpPr>
            <p:nvPr/>
          </p:nvSpPr>
          <p:spPr bwMode="auto">
            <a:xfrm>
              <a:off x="6228828" y="5469612"/>
              <a:ext cx="3095700" cy="1384995"/>
            </a:xfrm>
            <a:prstGeom prst="rect">
              <a:avLst/>
            </a:prstGeom>
            <a:noFill/>
            <a:ln w="9525">
              <a:noFill/>
              <a:miter lim="800000"/>
              <a:headEnd/>
              <a:tailEnd/>
            </a:ln>
          </p:spPr>
          <p:txBody>
            <a:bodyPr wrap="square">
              <a:spAutoFit/>
            </a:bodyPr>
            <a:lstStyle/>
            <a:p>
              <a:pPr algn="ctr">
                <a:spcBef>
                  <a:spcPct val="50000"/>
                </a:spcBef>
              </a:pPr>
              <a:r>
                <a:rPr lang="en-GB" sz="2400" dirty="0" err="1">
                  <a:solidFill>
                    <a:schemeClr val="accent1">
                      <a:lumMod val="75000"/>
                    </a:schemeClr>
                  </a:solidFill>
                  <a:latin typeface="Calibri" panose="020F0502020204030204" pitchFamily="34" charset="0"/>
                  <a:ea typeface="+mj-ea"/>
                  <a:cs typeface="+mj-cs"/>
                </a:rPr>
                <a:t>Respuestas</a:t>
              </a:r>
              <a:r>
                <a:rPr lang="en-GB" sz="2400" dirty="0">
                  <a:solidFill>
                    <a:schemeClr val="accent1">
                      <a:lumMod val="75000"/>
                    </a:schemeClr>
                  </a:solidFill>
                  <a:latin typeface="Calibri" panose="020F0502020204030204" pitchFamily="34" charset="0"/>
                  <a:ea typeface="+mj-ea"/>
                  <a:cs typeface="+mj-cs"/>
                </a:rPr>
                <a:t> </a:t>
              </a:r>
              <a:r>
                <a:rPr lang="en-GB" sz="2400" dirty="0" err="1">
                  <a:solidFill>
                    <a:schemeClr val="accent1">
                      <a:lumMod val="75000"/>
                    </a:schemeClr>
                  </a:solidFill>
                  <a:latin typeface="Calibri" panose="020F0502020204030204" pitchFamily="34" charset="0"/>
                  <a:ea typeface="+mj-ea"/>
                  <a:cs typeface="+mj-cs"/>
                </a:rPr>
                <a:t>sensoriales</a:t>
              </a:r>
              <a:r>
                <a:rPr lang="en-GB" sz="2400" dirty="0">
                  <a:solidFill>
                    <a:schemeClr val="accent1">
                      <a:lumMod val="75000"/>
                    </a:schemeClr>
                  </a:solidFill>
                  <a:latin typeface="Calibri" panose="020F0502020204030204" pitchFamily="34" charset="0"/>
                  <a:ea typeface="+mj-ea"/>
                  <a:cs typeface="+mj-cs"/>
                </a:rPr>
                <a:t> </a:t>
              </a:r>
              <a:r>
                <a:rPr lang="en-GB" sz="2400" dirty="0" err="1">
                  <a:solidFill>
                    <a:schemeClr val="accent1">
                      <a:lumMod val="75000"/>
                    </a:schemeClr>
                  </a:solidFill>
                  <a:latin typeface="Calibri" panose="020F0502020204030204" pitchFamily="34" charset="0"/>
                  <a:ea typeface="+mj-ea"/>
                  <a:cs typeface="+mj-cs"/>
                </a:rPr>
                <a:t>inusuales</a:t>
              </a:r>
              <a:r>
                <a:rPr lang="en-GB" sz="2400" dirty="0">
                  <a:solidFill>
                    <a:schemeClr val="accent1">
                      <a:lumMod val="75000"/>
                    </a:schemeClr>
                  </a:solidFill>
                  <a:latin typeface="Calibri" panose="020F0502020204030204" pitchFamily="34" charset="0"/>
                  <a:ea typeface="+mj-ea"/>
                  <a:cs typeface="+mj-cs"/>
                </a:rPr>
                <a:t>
</a:t>
              </a:r>
            </a:p>
          </p:txBody>
        </p:sp>
      </p:grpSp>
      <p:grpSp>
        <p:nvGrpSpPr>
          <p:cNvPr id="12" name="Group 6146">
            <a:extLst>
              <a:ext uri="{FF2B5EF4-FFF2-40B4-BE49-F238E27FC236}">
                <a16:creationId xmlns:a16="http://schemas.microsoft.com/office/drawing/2014/main" id="{CB64351E-B35E-6240-238B-62F06B89E8A4}"/>
              </a:ext>
            </a:extLst>
          </p:cNvPr>
          <p:cNvGrpSpPr/>
          <p:nvPr/>
        </p:nvGrpSpPr>
        <p:grpSpPr>
          <a:xfrm>
            <a:off x="3714069" y="2347275"/>
            <a:ext cx="3095700" cy="3471729"/>
            <a:chOff x="3204492" y="4181355"/>
            <a:chExt cx="3095700" cy="3471729"/>
          </a:xfrm>
        </p:grpSpPr>
        <p:sp>
          <p:nvSpPr>
            <p:cNvPr id="13" name="Text Box 8">
              <a:extLst>
                <a:ext uri="{FF2B5EF4-FFF2-40B4-BE49-F238E27FC236}">
                  <a16:creationId xmlns:a16="http://schemas.microsoft.com/office/drawing/2014/main" id="{3AE59023-6249-1ABB-9119-8A8A382C7965}"/>
                </a:ext>
              </a:extLst>
            </p:cNvPr>
            <p:cNvSpPr txBox="1">
              <a:spLocks noChangeArrowheads="1"/>
            </p:cNvSpPr>
            <p:nvPr/>
          </p:nvSpPr>
          <p:spPr bwMode="auto">
            <a:xfrm>
              <a:off x="3204492" y="5529426"/>
              <a:ext cx="3095700" cy="2123658"/>
            </a:xfrm>
            <a:prstGeom prst="rect">
              <a:avLst/>
            </a:prstGeom>
            <a:noFill/>
            <a:ln w="9525">
              <a:noFill/>
              <a:miter lim="800000"/>
              <a:headEnd/>
              <a:tailEnd/>
            </a:ln>
          </p:spPr>
          <p:txBody>
            <a:bodyPr wrap="square">
              <a:spAutoFit/>
            </a:bodyPr>
            <a:lstStyle/>
            <a:p>
              <a:pPr algn="ctr">
                <a:spcBef>
                  <a:spcPct val="50000"/>
                </a:spcBef>
              </a:pPr>
              <a:r>
                <a:rPr lang="es-ES" sz="2400" dirty="0">
                  <a:solidFill>
                    <a:schemeClr val="accent1">
                      <a:lumMod val="75000"/>
                    </a:schemeClr>
                  </a:solidFill>
                  <a:latin typeface="Calibri" panose="020F0502020204030204" pitchFamily="34" charset="0"/>
                  <a:ea typeface="+mj-ea"/>
                  <a:cs typeface="+mj-cs"/>
                </a:rPr>
                <a:t>Patrones de comportamiento restringidos y repetitivos</a:t>
              </a:r>
              <a:r>
                <a:rPr lang="es-ES" sz="2400" b="1" dirty="0">
                  <a:solidFill>
                    <a:schemeClr val="accent1">
                      <a:lumMod val="75000"/>
                    </a:schemeClr>
                  </a:solidFill>
                  <a:latin typeface="+mj-lt"/>
                </a:rPr>
                <a:t>
</a:t>
              </a:r>
              <a:endParaRPr lang="en-GB" sz="2400" b="1" dirty="0">
                <a:solidFill>
                  <a:schemeClr val="accent1">
                    <a:lumMod val="75000"/>
                  </a:schemeClr>
                </a:solidFill>
                <a:latin typeface="+mj-lt"/>
              </a:endParaRPr>
            </a:p>
          </p:txBody>
        </p:sp>
        <p:pic>
          <p:nvPicPr>
            <p:cNvPr id="14" name="Picture 26">
              <a:extLst>
                <a:ext uri="{FF2B5EF4-FFF2-40B4-BE49-F238E27FC236}">
                  <a16:creationId xmlns:a16="http://schemas.microsoft.com/office/drawing/2014/main" id="{C7E93D70-B12B-1384-9FD2-9EA9636D86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09888">
              <a:off x="4180157" y="4181355"/>
              <a:ext cx="1332815" cy="1332815"/>
            </a:xfrm>
            <a:prstGeom prst="rect">
              <a:avLst/>
            </a:prstGeom>
          </p:spPr>
        </p:pic>
      </p:grpSp>
      <p:grpSp>
        <p:nvGrpSpPr>
          <p:cNvPr id="15" name="Group 6148">
            <a:extLst>
              <a:ext uri="{FF2B5EF4-FFF2-40B4-BE49-F238E27FC236}">
                <a16:creationId xmlns:a16="http://schemas.microsoft.com/office/drawing/2014/main" id="{C14CC966-2DE8-48E6-0821-470EB5F73B7C}"/>
              </a:ext>
            </a:extLst>
          </p:cNvPr>
          <p:cNvGrpSpPr/>
          <p:nvPr/>
        </p:nvGrpSpPr>
        <p:grpSpPr>
          <a:xfrm>
            <a:off x="1092005" y="3883749"/>
            <a:ext cx="3095700" cy="2894412"/>
            <a:chOff x="0" y="4121062"/>
            <a:chExt cx="3095700" cy="2894412"/>
          </a:xfrm>
        </p:grpSpPr>
        <p:sp>
          <p:nvSpPr>
            <p:cNvPr id="16" name="Text Box 8">
              <a:extLst>
                <a:ext uri="{FF2B5EF4-FFF2-40B4-BE49-F238E27FC236}">
                  <a16:creationId xmlns:a16="http://schemas.microsoft.com/office/drawing/2014/main" id="{6CF5F35A-892A-72D3-24A7-7FC1B0A92C5F}"/>
                </a:ext>
              </a:extLst>
            </p:cNvPr>
            <p:cNvSpPr txBox="1">
              <a:spLocks noChangeArrowheads="1"/>
            </p:cNvSpPr>
            <p:nvPr/>
          </p:nvSpPr>
          <p:spPr bwMode="auto">
            <a:xfrm>
              <a:off x="0" y="5529426"/>
              <a:ext cx="3095700" cy="1486048"/>
            </a:xfrm>
            <a:prstGeom prst="rect">
              <a:avLst/>
            </a:prstGeom>
            <a:noFill/>
            <a:ln w="9525">
              <a:noFill/>
              <a:miter lim="800000"/>
              <a:headEnd/>
              <a:tailEnd/>
            </a:ln>
          </p:spPr>
          <p:txBody>
            <a:bodyPr wrap="square">
              <a:spAutoFit/>
            </a:bodyPr>
            <a:lstStyle/>
            <a:p>
              <a:pPr algn="ctr" defTabSz="914400">
                <a:lnSpc>
                  <a:spcPct val="90000"/>
                </a:lnSpc>
                <a:spcBef>
                  <a:spcPts val="500"/>
                </a:spcBef>
              </a:pPr>
              <a:r>
                <a:rPr lang="en-GB" sz="2400" dirty="0" err="1">
                  <a:solidFill>
                    <a:schemeClr val="accent1">
                      <a:lumMod val="75000"/>
                    </a:schemeClr>
                  </a:solidFill>
                  <a:latin typeface="Calibri" panose="020F0502020204030204" pitchFamily="34" charset="0"/>
                  <a:ea typeface="+mj-ea"/>
                  <a:cs typeface="+mj-cs"/>
                </a:rPr>
                <a:t>Intereses</a:t>
              </a:r>
              <a:r>
                <a:rPr lang="en-GB" sz="2400" dirty="0">
                  <a:solidFill>
                    <a:schemeClr val="accent1">
                      <a:lumMod val="75000"/>
                    </a:schemeClr>
                  </a:solidFill>
                  <a:latin typeface="Calibri" panose="020F0502020204030204" pitchFamily="34" charset="0"/>
                  <a:ea typeface="+mj-ea"/>
                  <a:cs typeface="+mj-cs"/>
                </a:rPr>
                <a:t> o </a:t>
              </a:r>
              <a:r>
                <a:rPr lang="en-GB" sz="2400" dirty="0" err="1">
                  <a:solidFill>
                    <a:schemeClr val="accent1">
                      <a:lumMod val="75000"/>
                    </a:schemeClr>
                  </a:solidFill>
                  <a:latin typeface="Calibri" panose="020F0502020204030204" pitchFamily="34" charset="0"/>
                  <a:ea typeface="+mj-ea"/>
                  <a:cs typeface="+mj-cs"/>
                </a:rPr>
                <a:t>actividades</a:t>
              </a:r>
              <a:r>
                <a:rPr lang="en-GB" sz="2400" dirty="0">
                  <a:solidFill>
                    <a:schemeClr val="accent1">
                      <a:lumMod val="75000"/>
                    </a:schemeClr>
                  </a:solidFill>
                  <a:latin typeface="Calibri" panose="020F0502020204030204" pitchFamily="34" charset="0"/>
                  <a:ea typeface="+mj-ea"/>
                  <a:cs typeface="+mj-cs"/>
                </a:rPr>
                <a:t> </a:t>
              </a:r>
              <a:r>
                <a:rPr lang="en-GB" sz="2400" dirty="0" err="1">
                  <a:solidFill>
                    <a:schemeClr val="accent1">
                      <a:lumMod val="75000"/>
                    </a:schemeClr>
                  </a:solidFill>
                  <a:latin typeface="Calibri" panose="020F0502020204030204" pitchFamily="34" charset="0"/>
                  <a:ea typeface="+mj-ea"/>
                  <a:cs typeface="+mj-cs"/>
                </a:rPr>
                <a:t>restringidas</a:t>
              </a:r>
              <a:r>
                <a:rPr lang="en-GB" sz="2400" dirty="0">
                  <a:solidFill>
                    <a:schemeClr val="accent1">
                      <a:lumMod val="75000"/>
                    </a:schemeClr>
                  </a:solidFill>
                  <a:latin typeface="Calibri" panose="020F0502020204030204" pitchFamily="34" charset="0"/>
                  <a:ea typeface="+mj-ea"/>
                  <a:cs typeface="+mj-cs"/>
                </a:rPr>
                <a:t> y </a:t>
              </a:r>
              <a:r>
                <a:rPr lang="en-GB" sz="2400" dirty="0" err="1">
                  <a:solidFill>
                    <a:schemeClr val="accent1">
                      <a:lumMod val="75000"/>
                    </a:schemeClr>
                  </a:solidFill>
                  <a:latin typeface="Calibri" panose="020F0502020204030204" pitchFamily="34" charset="0"/>
                  <a:ea typeface="+mj-ea"/>
                  <a:cs typeface="+mj-cs"/>
                </a:rPr>
                <a:t>repetitivas</a:t>
              </a:r>
              <a:r>
                <a:rPr lang="en-GB" sz="2400" dirty="0">
                  <a:solidFill>
                    <a:schemeClr val="accent1">
                      <a:lumMod val="75000"/>
                    </a:schemeClr>
                  </a:solidFill>
                  <a:latin typeface="Calibri" panose="020F0502020204030204" pitchFamily="34" charset="0"/>
                  <a:ea typeface="+mj-ea"/>
                  <a:cs typeface="+mj-cs"/>
                </a:rPr>
                <a:t>
</a:t>
              </a:r>
            </a:p>
          </p:txBody>
        </p:sp>
        <p:pic>
          <p:nvPicPr>
            <p:cNvPr id="17" name="Picture 29">
              <a:extLst>
                <a:ext uri="{FF2B5EF4-FFF2-40B4-BE49-F238E27FC236}">
                  <a16:creationId xmlns:a16="http://schemas.microsoft.com/office/drawing/2014/main" id="{D87D7FEA-A7FB-02E0-70C1-D99DFD6BC1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9592" y="4121062"/>
              <a:ext cx="1352440" cy="1352440"/>
            </a:xfrm>
            <a:prstGeom prst="rect">
              <a:avLst/>
            </a:prstGeom>
          </p:spPr>
        </p:pic>
      </p:grpSp>
      <p:grpSp>
        <p:nvGrpSpPr>
          <p:cNvPr id="18" name="Group 2">
            <a:extLst>
              <a:ext uri="{FF2B5EF4-FFF2-40B4-BE49-F238E27FC236}">
                <a16:creationId xmlns:a16="http://schemas.microsoft.com/office/drawing/2014/main" id="{AC14A214-F1D2-ABA2-46A1-F72E212C24BF}"/>
              </a:ext>
            </a:extLst>
          </p:cNvPr>
          <p:cNvGrpSpPr/>
          <p:nvPr/>
        </p:nvGrpSpPr>
        <p:grpSpPr>
          <a:xfrm>
            <a:off x="6037106" y="965729"/>
            <a:ext cx="3095700" cy="2676190"/>
            <a:chOff x="5004048" y="1462885"/>
            <a:chExt cx="3095700" cy="2676190"/>
          </a:xfrm>
        </p:grpSpPr>
        <p:sp>
          <p:nvSpPr>
            <p:cNvPr id="19" name="Text Box 8">
              <a:extLst>
                <a:ext uri="{FF2B5EF4-FFF2-40B4-BE49-F238E27FC236}">
                  <a16:creationId xmlns:a16="http://schemas.microsoft.com/office/drawing/2014/main" id="{6BE03EB3-6595-6493-6F6E-0D0006297CE5}"/>
                </a:ext>
              </a:extLst>
            </p:cNvPr>
            <p:cNvSpPr txBox="1">
              <a:spLocks noChangeArrowheads="1"/>
            </p:cNvSpPr>
            <p:nvPr/>
          </p:nvSpPr>
          <p:spPr bwMode="auto">
            <a:xfrm>
              <a:off x="5004048" y="2653027"/>
              <a:ext cx="3095700" cy="1486048"/>
            </a:xfrm>
            <a:prstGeom prst="rect">
              <a:avLst/>
            </a:prstGeom>
            <a:noFill/>
            <a:ln w="9525">
              <a:noFill/>
              <a:miter lim="800000"/>
              <a:headEnd/>
              <a:tailEnd/>
            </a:ln>
          </p:spPr>
          <p:txBody>
            <a:bodyPr wrap="square">
              <a:spAutoFit/>
            </a:bodyPr>
            <a:lstStyle/>
            <a:p>
              <a:pPr algn="ctr" defTabSz="914400">
                <a:lnSpc>
                  <a:spcPct val="90000"/>
                </a:lnSpc>
                <a:spcBef>
                  <a:spcPts val="500"/>
                </a:spcBef>
              </a:pPr>
              <a:r>
                <a:rPr lang="es-ES" sz="2400" dirty="0">
                  <a:solidFill>
                    <a:schemeClr val="accent1">
                      <a:lumMod val="75000"/>
                    </a:schemeClr>
                  </a:solidFill>
                  <a:latin typeface="Calibri" panose="020F0502020204030204" pitchFamily="34" charset="0"/>
                  <a:ea typeface="+mj-ea"/>
                  <a:cs typeface="+mj-cs"/>
                </a:rPr>
                <a:t>Imaginación social y flexibilidad de pensamiento
</a:t>
              </a:r>
              <a:endParaRPr lang="en-GB" sz="2400" dirty="0">
                <a:solidFill>
                  <a:schemeClr val="accent1">
                    <a:lumMod val="75000"/>
                  </a:schemeClr>
                </a:solidFill>
                <a:latin typeface="Calibri" panose="020F0502020204030204" pitchFamily="34" charset="0"/>
                <a:ea typeface="+mj-ea"/>
                <a:cs typeface="+mj-cs"/>
              </a:endParaRPr>
            </a:p>
          </p:txBody>
        </p:sp>
        <p:sp>
          <p:nvSpPr>
            <p:cNvPr id="20" name="Thought Bubble: Cloud 1">
              <a:extLst>
                <a:ext uri="{FF2B5EF4-FFF2-40B4-BE49-F238E27FC236}">
                  <a16:creationId xmlns:a16="http://schemas.microsoft.com/office/drawing/2014/main" id="{63739BDE-E0F9-C285-C84C-06AAA681637F}"/>
                </a:ext>
              </a:extLst>
            </p:cNvPr>
            <p:cNvSpPr/>
            <p:nvPr/>
          </p:nvSpPr>
          <p:spPr>
            <a:xfrm>
              <a:off x="5940152" y="1462885"/>
              <a:ext cx="1512168" cy="1024227"/>
            </a:xfrm>
            <a:prstGeom prst="cloudCallout">
              <a:avLst>
                <a:gd name="adj1" fmla="val -61146"/>
                <a:gd name="adj2" fmla="val 578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accent1">
                    <a:lumMod val="75000"/>
                  </a:schemeClr>
                </a:solidFill>
                <a:latin typeface="+mj-lt"/>
              </a:endParaRPr>
            </a:p>
          </p:txBody>
        </p:sp>
      </p:grpSp>
    </p:spTree>
    <p:extLst>
      <p:ext uri="{BB962C8B-B14F-4D97-AF65-F5344CB8AC3E}">
        <p14:creationId xmlns:p14="http://schemas.microsoft.com/office/powerpoint/2010/main" val="128763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 Causes Autism In Children? 6 Facts You Need to Know">
            <a:extLst>
              <a:ext uri="{FF2B5EF4-FFF2-40B4-BE49-F238E27FC236}">
                <a16:creationId xmlns:a16="http://schemas.microsoft.com/office/drawing/2014/main" id="{F7DDC609-D5B3-0B9B-F710-4B38C7F34E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89384"/>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4067944" y="1772816"/>
            <a:ext cx="4968552" cy="1938992"/>
          </a:xfrm>
          <a:prstGeom prst="rect">
            <a:avLst/>
          </a:prstGeom>
          <a:solidFill>
            <a:srgbClr val="FFFFFF">
              <a:alpha val="56863"/>
            </a:srgbClr>
          </a:solidFill>
        </p:spPr>
        <p:txBody>
          <a:bodyPr wrap="square">
            <a:spAutoFit/>
          </a:bodyPr>
          <a:lstStyle/>
          <a:p>
            <a:pPr algn="r"/>
            <a:r>
              <a:rPr lang="es-ES" sz="2000" dirty="0">
                <a:solidFill>
                  <a:srgbClr val="5E0071"/>
                </a:solidFill>
              </a:rPr>
              <a:t>El Trastorno del Espectro Autista (TEA) es una manifestación de la neurodiversidad. La persona autista vive en un mundo diseñado para una forma de ser, de sentir y de expresarse diferente, por lo que participar plenamente se vuelve un esfuerzo agotador. </a:t>
            </a:r>
            <a:endParaRPr lang="es-MX" sz="2000" dirty="0">
              <a:solidFill>
                <a:srgbClr val="5E0071"/>
              </a:solidFill>
            </a:endParaRPr>
          </a:p>
        </p:txBody>
      </p:sp>
      <p:pic>
        <p:nvPicPr>
          <p:cNvPr id="2" name="Imagen 1">
            <a:extLst>
              <a:ext uri="{FF2B5EF4-FFF2-40B4-BE49-F238E27FC236}">
                <a16:creationId xmlns:a16="http://schemas.microsoft.com/office/drawing/2014/main" id="{9AB17F3E-22C4-30DC-5980-973610A7CA96}"/>
              </a:ext>
            </a:extLst>
          </p:cNvPr>
          <p:cNvPicPr>
            <a:picLocks noChangeAspect="1"/>
          </p:cNvPicPr>
          <p:nvPr/>
        </p:nvPicPr>
        <p:blipFill>
          <a:blip r:embed="rId3"/>
          <a:stretch>
            <a:fillRect/>
          </a:stretch>
        </p:blipFill>
        <p:spPr>
          <a:xfrm>
            <a:off x="1198" y="-21831"/>
            <a:ext cx="9144000" cy="771608"/>
          </a:xfrm>
          <a:prstGeom prst="rect">
            <a:avLst/>
          </a:prstGeom>
        </p:spPr>
      </p:pic>
      <p:pic>
        <p:nvPicPr>
          <p:cNvPr id="4" name="Imagen 3" descr="Logotipo&#10;&#10;El contenido generado por IA puede ser incorrecto.">
            <a:extLst>
              <a:ext uri="{FF2B5EF4-FFF2-40B4-BE49-F238E27FC236}">
                <a16:creationId xmlns:a16="http://schemas.microsoft.com/office/drawing/2014/main" id="{E66D5AC0-4B2F-C16D-2636-FCA81683E89F}"/>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408872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2BBE46B-CC3A-008C-E65D-958DEBA36955}"/>
              </a:ext>
            </a:extLst>
          </p:cNvPr>
          <p:cNvGraphicFramePr/>
          <p:nvPr>
            <p:extLst>
              <p:ext uri="{D42A27DB-BD31-4B8C-83A1-F6EECF244321}">
                <p14:modId xmlns:p14="http://schemas.microsoft.com/office/powerpoint/2010/main" val="2022002848"/>
              </p:ext>
            </p:extLst>
          </p:nvPr>
        </p:nvGraphicFramePr>
        <p:xfrm>
          <a:off x="1658470" y="1710657"/>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240A451-8DC7-1934-4D4D-D5AF18740082}"/>
              </a:ext>
            </a:extLst>
          </p:cNvPr>
          <p:cNvSpPr/>
          <p:nvPr/>
        </p:nvSpPr>
        <p:spPr>
          <a:xfrm>
            <a:off x="755576" y="1124744"/>
            <a:ext cx="7632848" cy="830997"/>
          </a:xfrm>
          <a:prstGeom prst="rect">
            <a:avLst/>
          </a:prstGeom>
          <a:effectLst>
            <a:outerShdw blurRad="50800" dist="38100" dir="2700000" algn="tl" rotWithShape="0">
              <a:prstClr val="black">
                <a:alpha val="32000"/>
              </a:prstClr>
            </a:outerShdw>
          </a:effectLst>
        </p:spPr>
        <p:txBody>
          <a:bodyPr vert="horz" lIns="91440" tIns="45720" rIns="91440" bIns="45720" rtlCol="0" anchor="b">
            <a:noAutofit/>
          </a:bodyPr>
          <a:lstStyle/>
          <a:p>
            <a:pPr algn="ctr" defTabSz="914400">
              <a:lnSpc>
                <a:spcPct val="90000"/>
              </a:lnSpc>
              <a:spcBef>
                <a:spcPts val="500"/>
              </a:spcBef>
            </a:pPr>
            <a:r>
              <a:rPr lang="en-GB" sz="2400" dirty="0" err="1">
                <a:solidFill>
                  <a:schemeClr val="accent1">
                    <a:lumMod val="75000"/>
                  </a:schemeClr>
                </a:solidFill>
                <a:latin typeface="Calibri" panose="020F0502020204030204" pitchFamily="34" charset="0"/>
                <a:ea typeface="+mj-ea"/>
                <a:cs typeface="+mj-cs"/>
              </a:rPr>
              <a:t>Muchas</a:t>
            </a:r>
            <a:r>
              <a:rPr lang="en-GB" sz="2400" dirty="0">
                <a:solidFill>
                  <a:schemeClr val="accent1">
                    <a:lumMod val="75000"/>
                  </a:schemeClr>
                </a:solidFill>
                <a:latin typeface="Calibri" panose="020F0502020204030204" pitchFamily="34" charset="0"/>
                <a:ea typeface="+mj-ea"/>
                <a:cs typeface="+mj-cs"/>
              </a:rPr>
              <a:t> personas con TEA </a:t>
            </a:r>
            <a:r>
              <a:rPr lang="en-GB" sz="2400" dirty="0" err="1">
                <a:solidFill>
                  <a:schemeClr val="accent1">
                    <a:lumMod val="75000"/>
                  </a:schemeClr>
                </a:solidFill>
                <a:latin typeface="Calibri" panose="020F0502020204030204" pitchFamily="34" charset="0"/>
                <a:ea typeface="+mj-ea"/>
                <a:cs typeface="+mj-cs"/>
              </a:rPr>
              <a:t>pueden</a:t>
            </a:r>
            <a:r>
              <a:rPr lang="en-GB" sz="2400" dirty="0">
                <a:solidFill>
                  <a:schemeClr val="accent1">
                    <a:lumMod val="75000"/>
                  </a:schemeClr>
                </a:solidFill>
                <a:latin typeface="Calibri" panose="020F0502020204030204" pitchFamily="34" charset="0"/>
                <a:ea typeface="+mj-ea"/>
                <a:cs typeface="+mj-cs"/>
              </a:rPr>
              <a:t> </a:t>
            </a:r>
            <a:r>
              <a:rPr lang="en-GB" sz="2400" dirty="0" err="1">
                <a:solidFill>
                  <a:schemeClr val="accent1">
                    <a:lumMod val="75000"/>
                  </a:schemeClr>
                </a:solidFill>
                <a:latin typeface="Calibri" panose="020F0502020204030204" pitchFamily="34" charset="0"/>
                <a:ea typeface="+mj-ea"/>
                <a:cs typeface="+mj-cs"/>
              </a:rPr>
              <a:t>presentar</a:t>
            </a:r>
            <a:r>
              <a:rPr lang="en-GB" sz="2400" dirty="0">
                <a:solidFill>
                  <a:schemeClr val="accent1">
                    <a:lumMod val="75000"/>
                  </a:schemeClr>
                </a:solidFill>
                <a:latin typeface="Calibri" panose="020F0502020204030204" pitchFamily="34" charset="0"/>
                <a:ea typeface="+mj-ea"/>
                <a:cs typeface="+mj-cs"/>
              </a:rPr>
              <a:t>:
</a:t>
            </a:r>
          </a:p>
        </p:txBody>
      </p:sp>
      <p:pic>
        <p:nvPicPr>
          <p:cNvPr id="5" name="Imagen 4">
            <a:extLst>
              <a:ext uri="{FF2B5EF4-FFF2-40B4-BE49-F238E27FC236}">
                <a16:creationId xmlns:a16="http://schemas.microsoft.com/office/drawing/2014/main" id="{1067FDC6-CB05-419B-BAAB-AC09E522132D}"/>
              </a:ext>
            </a:extLst>
          </p:cNvPr>
          <p:cNvPicPr>
            <a:picLocks noChangeAspect="1"/>
          </p:cNvPicPr>
          <p:nvPr/>
        </p:nvPicPr>
        <p:blipFill>
          <a:blip r:embed="rId7"/>
          <a:stretch>
            <a:fillRect/>
          </a:stretch>
        </p:blipFill>
        <p:spPr>
          <a:xfrm>
            <a:off x="1198" y="-21831"/>
            <a:ext cx="9144000" cy="771608"/>
          </a:xfrm>
          <a:prstGeom prst="rect">
            <a:avLst/>
          </a:prstGeom>
        </p:spPr>
      </p:pic>
      <p:pic>
        <p:nvPicPr>
          <p:cNvPr id="6" name="Imagen 5" descr="Logotipo&#10;&#10;El contenido generado por IA puede ser incorrecto.">
            <a:extLst>
              <a:ext uri="{FF2B5EF4-FFF2-40B4-BE49-F238E27FC236}">
                <a16:creationId xmlns:a16="http://schemas.microsoft.com/office/drawing/2014/main" id="{1106872C-E3AE-A6BA-457B-CE34A6624734}"/>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342803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033596A-5FB6-B80D-7D80-C37163D75F5B}"/>
              </a:ext>
            </a:extLst>
          </p:cNvPr>
          <p:cNvSpPr txBox="1">
            <a:spLocks/>
          </p:cNvSpPr>
          <p:nvPr/>
        </p:nvSpPr>
        <p:spPr>
          <a:xfrm>
            <a:off x="897160" y="2060848"/>
            <a:ext cx="7349680" cy="2623374"/>
          </a:xfrm>
          <a:prstGeom prst="rect">
            <a:avLst/>
          </a:prstGeom>
          <a:effectLst>
            <a:outerShdw blurRad="50800" dist="38100" dir="2700000" algn="tl" rotWithShape="0">
              <a:prstClr val="black">
                <a:alpha val="32000"/>
              </a:prstClr>
            </a:outerShdw>
          </a:effectLst>
        </p:spPr>
        <p:txBody>
          <a:bodyPr vert="horz" lIns="91440" tIns="45720" rIns="91440" bIns="45720" rtlCol="0" anchor="b">
            <a:noAutofit/>
          </a:bodyPr>
          <a:lstStyle>
            <a:defPPr>
              <a:defRPr lang="en-US"/>
            </a:defPPr>
            <a:lvl1pPr algn="ctr" defTabSz="914400">
              <a:lnSpc>
                <a:spcPct val="90000"/>
              </a:lnSpc>
              <a:spcBef>
                <a:spcPts val="500"/>
              </a:spcBef>
              <a:buNone/>
              <a:defRPr sz="2400" b="0">
                <a:solidFill>
                  <a:schemeClr val="accent1">
                    <a:lumMod val="75000"/>
                  </a:schemeClr>
                </a:solidFill>
                <a:latin typeface="Calibri" panose="020F0502020204030204" pitchFamily="34" charset="0"/>
                <a:ea typeface="+mj-ea"/>
                <a:cs typeface="+mj-cs"/>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endParaRPr lang="en-GB" sz="2800" dirty="0"/>
          </a:p>
          <a:p>
            <a:r>
              <a:rPr lang="es-ES" sz="2800" dirty="0"/>
              <a:t>Ante esas diferencias, un entorno puede resultar agresivo aunque no se intente que así sea.</a:t>
            </a:r>
          </a:p>
          <a:p>
            <a:r>
              <a:rPr lang="es-ES" sz="2800" dirty="0"/>
              <a:t>El bienestar emocional de las personas con TEA depende enormemente que se atienda a ellas de manera lo más transparente posible, sin etiquetarles y personalizando los ajustes.</a:t>
            </a:r>
          </a:p>
        </p:txBody>
      </p:sp>
      <p:pic>
        <p:nvPicPr>
          <p:cNvPr id="3" name="Imagen 2">
            <a:extLst>
              <a:ext uri="{FF2B5EF4-FFF2-40B4-BE49-F238E27FC236}">
                <a16:creationId xmlns:a16="http://schemas.microsoft.com/office/drawing/2014/main" id="{74A140A0-C33F-CFAC-3F14-3C2E62633C29}"/>
              </a:ext>
            </a:extLst>
          </p:cNvPr>
          <p:cNvPicPr>
            <a:picLocks noChangeAspect="1"/>
          </p:cNvPicPr>
          <p:nvPr/>
        </p:nvPicPr>
        <p:blipFill>
          <a:blip r:embed="rId2"/>
          <a:stretch>
            <a:fillRect/>
          </a:stretch>
        </p:blipFill>
        <p:spPr>
          <a:xfrm>
            <a:off x="1198" y="-21831"/>
            <a:ext cx="9144000" cy="771608"/>
          </a:xfrm>
          <a:prstGeom prst="rect">
            <a:avLst/>
          </a:prstGeom>
        </p:spPr>
      </p:pic>
      <p:pic>
        <p:nvPicPr>
          <p:cNvPr id="5" name="Imagen 4" descr="Logotipo&#10;&#10;El contenido generado por IA puede ser incorrecto.">
            <a:extLst>
              <a:ext uri="{FF2B5EF4-FFF2-40B4-BE49-F238E27FC236}">
                <a16:creationId xmlns:a16="http://schemas.microsoft.com/office/drawing/2014/main" id="{4665B500-DEFB-3E1C-879D-1D08B1298B9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704913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CA27E2-1362-51A5-BFDD-4CBC547AA0D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6232" y="-27384"/>
            <a:ext cx="9189368" cy="6885384"/>
          </a:xfrm>
          <a:prstGeom prst="rect">
            <a:avLst/>
          </a:prstGeom>
          <a:noFill/>
          <a:ln>
            <a:noFill/>
          </a:ln>
        </p:spPr>
      </p:pic>
      <p:pic>
        <p:nvPicPr>
          <p:cNvPr id="1028" name="Picture 4">
            <a:extLst>
              <a:ext uri="{FF2B5EF4-FFF2-40B4-BE49-F238E27FC236}">
                <a16:creationId xmlns:a16="http://schemas.microsoft.com/office/drawing/2014/main" id="{A13F9100-A615-3FA7-A807-1B01F8FCAC6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24941" y="584372"/>
            <a:ext cx="5445224" cy="5445224"/>
          </a:xfrm>
          <a:prstGeom prst="rect">
            <a:avLst/>
          </a:prstGeom>
          <a:noFill/>
          <a:ln>
            <a:noFill/>
          </a:ln>
        </p:spPr>
      </p:pic>
      <p:sp>
        <p:nvSpPr>
          <p:cNvPr id="8" name="CuadroTexto 7">
            <a:extLst>
              <a:ext uri="{FF2B5EF4-FFF2-40B4-BE49-F238E27FC236}">
                <a16:creationId xmlns:a16="http://schemas.microsoft.com/office/drawing/2014/main" id="{33BE0939-CE8A-C354-7506-AEFC31964F69}"/>
              </a:ext>
            </a:extLst>
          </p:cNvPr>
          <p:cNvSpPr txBox="1"/>
          <p:nvPr/>
        </p:nvSpPr>
        <p:spPr>
          <a:xfrm>
            <a:off x="447738" y="1416019"/>
            <a:ext cx="1553309" cy="523220"/>
          </a:xfrm>
          <a:prstGeom prst="rect">
            <a:avLst/>
          </a:prstGeom>
          <a:noFill/>
          <a:ln>
            <a:noFill/>
          </a:ln>
        </p:spPr>
        <p:txBody>
          <a:bodyPr wrap="square">
            <a:spAutoFit/>
          </a:bodyPr>
          <a:lstStyle/>
          <a:p>
            <a:r>
              <a:rPr lang="es-MX" sz="2800" dirty="0">
                <a:solidFill>
                  <a:schemeClr val="bg1"/>
                </a:solidFill>
                <a:latin typeface="+mj-lt"/>
              </a:rPr>
              <a:t>AQA</a:t>
            </a:r>
          </a:p>
        </p:txBody>
      </p:sp>
      <p:sp>
        <p:nvSpPr>
          <p:cNvPr id="9" name="Rectangle 6">
            <a:extLst>
              <a:ext uri="{FF2B5EF4-FFF2-40B4-BE49-F238E27FC236}">
                <a16:creationId xmlns:a16="http://schemas.microsoft.com/office/drawing/2014/main" id="{CDC3210E-C6A9-F296-6AB8-4B2BC15E9B0F}"/>
              </a:ext>
            </a:extLst>
          </p:cNvPr>
          <p:cNvSpPr>
            <a:spLocks noChangeArrowheads="1"/>
          </p:cNvSpPr>
          <p:nvPr/>
        </p:nvSpPr>
        <p:spPr bwMode="auto">
          <a:xfrm>
            <a:off x="207293" y="22947"/>
            <a:ext cx="637162" cy="969142"/>
          </a:xfrm>
          <a:prstGeom prst="rect">
            <a:avLst/>
          </a:prstGeom>
          <a:noFill/>
          <a:ln w="9525">
            <a:noFill/>
            <a:miter lim="800000"/>
            <a:headEnd/>
            <a:tailEnd/>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AQC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i="0" u="none" strike="noStrike" cap="none" normalizeH="0" baseline="0" dirty="0">
              <a:ln>
                <a:noFill/>
              </a:ln>
              <a:solidFill>
                <a:schemeClr val="bg1"/>
              </a:solidFill>
              <a:effectLst/>
              <a:latin typeface="+mj-lt"/>
            </a:endParaRPr>
          </a:p>
        </p:txBody>
      </p:sp>
      <p:sp>
        <p:nvSpPr>
          <p:cNvPr id="10" name="Rectangle 7">
            <a:extLst>
              <a:ext uri="{FF2B5EF4-FFF2-40B4-BE49-F238E27FC236}">
                <a16:creationId xmlns:a16="http://schemas.microsoft.com/office/drawing/2014/main" id="{EC18E12E-D6F7-21FB-265C-0DECE83572DD}"/>
              </a:ext>
            </a:extLst>
          </p:cNvPr>
          <p:cNvSpPr>
            <a:spLocks noChangeArrowheads="1"/>
          </p:cNvSpPr>
          <p:nvPr/>
        </p:nvSpPr>
        <p:spPr bwMode="auto">
          <a:xfrm>
            <a:off x="4484737" y="53535"/>
            <a:ext cx="1310423" cy="969142"/>
          </a:xfrm>
          <a:prstGeom prst="rect">
            <a:avLst/>
          </a:prstGeom>
          <a:noFill/>
          <a:ln w="9525">
            <a:noFill/>
            <a:miter lim="800000"/>
            <a:headEnd/>
            <a:tailEnd/>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EQC-SQC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i="0" u="none" strike="noStrike" cap="none" normalizeH="0" baseline="0" dirty="0">
              <a:ln>
                <a:noFill/>
              </a:ln>
              <a:solidFill>
                <a:schemeClr val="bg1"/>
              </a:solidFill>
              <a:effectLst/>
              <a:latin typeface="+mj-lt"/>
            </a:endParaRPr>
          </a:p>
        </p:txBody>
      </p:sp>
      <p:sp>
        <p:nvSpPr>
          <p:cNvPr id="11" name="Rectangle 8">
            <a:extLst>
              <a:ext uri="{FF2B5EF4-FFF2-40B4-BE49-F238E27FC236}">
                <a16:creationId xmlns:a16="http://schemas.microsoft.com/office/drawing/2014/main" id="{C3AFCB90-4F03-D60E-00A3-3E1C7C1183EB}"/>
              </a:ext>
            </a:extLst>
          </p:cNvPr>
          <p:cNvSpPr>
            <a:spLocks noChangeArrowheads="1"/>
          </p:cNvSpPr>
          <p:nvPr/>
        </p:nvSpPr>
        <p:spPr bwMode="auto">
          <a:xfrm>
            <a:off x="2530721" y="-44921"/>
            <a:ext cx="780663" cy="969142"/>
          </a:xfrm>
          <a:prstGeom prst="rect">
            <a:avLst/>
          </a:prstGeom>
          <a:noFill/>
          <a:ln w="9525">
            <a:noFill/>
            <a:miter lim="800000"/>
            <a:headEnd/>
            <a:tailEnd/>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ASSQ</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i="0" u="none" strike="noStrike" cap="none" normalizeH="0" baseline="0" dirty="0">
              <a:ln>
                <a:noFill/>
              </a:ln>
              <a:solidFill>
                <a:schemeClr val="bg1"/>
              </a:solidFill>
              <a:effectLst/>
              <a:latin typeface="+mj-lt"/>
            </a:endParaRPr>
          </a:p>
        </p:txBody>
      </p:sp>
      <p:sp>
        <p:nvSpPr>
          <p:cNvPr id="12" name="Rectangle 9">
            <a:extLst>
              <a:ext uri="{FF2B5EF4-FFF2-40B4-BE49-F238E27FC236}">
                <a16:creationId xmlns:a16="http://schemas.microsoft.com/office/drawing/2014/main" id="{55CFF834-42F4-0787-3928-85180ED73A50}"/>
              </a:ext>
            </a:extLst>
          </p:cNvPr>
          <p:cNvSpPr>
            <a:spLocks noChangeArrowheads="1"/>
          </p:cNvSpPr>
          <p:nvPr/>
        </p:nvSpPr>
        <p:spPr bwMode="auto">
          <a:xfrm>
            <a:off x="86537" y="2459858"/>
            <a:ext cx="1553310" cy="969142"/>
          </a:xfrm>
          <a:prstGeom prst="rect">
            <a:avLst/>
          </a:prstGeom>
          <a:noFill/>
          <a:ln w="9525">
            <a:noFill/>
            <a:miter lim="800000"/>
            <a:headEnd/>
            <a:tailEnd/>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ASSQ-GIRL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i="0" u="none" strike="noStrike" cap="none" normalizeH="0" baseline="0" dirty="0">
              <a:ln>
                <a:noFill/>
              </a:ln>
              <a:solidFill>
                <a:schemeClr val="bg1"/>
              </a:solidFill>
              <a:effectLst/>
              <a:latin typeface="+mj-lt"/>
            </a:endParaRPr>
          </a:p>
        </p:txBody>
      </p:sp>
      <p:sp>
        <p:nvSpPr>
          <p:cNvPr id="13" name="Rectangle 10">
            <a:extLst>
              <a:ext uri="{FF2B5EF4-FFF2-40B4-BE49-F238E27FC236}">
                <a16:creationId xmlns:a16="http://schemas.microsoft.com/office/drawing/2014/main" id="{BDB18AE4-DBC3-36D1-BF82-62B76049CEB3}"/>
              </a:ext>
            </a:extLst>
          </p:cNvPr>
          <p:cNvSpPr>
            <a:spLocks noChangeArrowheads="1"/>
          </p:cNvSpPr>
          <p:nvPr/>
        </p:nvSpPr>
        <p:spPr bwMode="auto">
          <a:xfrm>
            <a:off x="977903" y="556751"/>
            <a:ext cx="1465145" cy="969142"/>
          </a:xfrm>
          <a:prstGeom prst="rect">
            <a:avLst/>
          </a:prstGeom>
          <a:noFill/>
          <a:ln>
            <a:noFill/>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ASSQ-REV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i="0" u="none" strike="noStrike" cap="none" normalizeH="0" baseline="0" dirty="0">
              <a:ln>
                <a:noFill/>
              </a:ln>
              <a:solidFill>
                <a:schemeClr val="bg1"/>
              </a:solidFill>
              <a:effectLst/>
              <a:latin typeface="+mj-lt"/>
            </a:endParaRPr>
          </a:p>
        </p:txBody>
      </p:sp>
      <p:sp>
        <p:nvSpPr>
          <p:cNvPr id="14" name="Rectangle 11">
            <a:extLst>
              <a:ext uri="{FF2B5EF4-FFF2-40B4-BE49-F238E27FC236}">
                <a16:creationId xmlns:a16="http://schemas.microsoft.com/office/drawing/2014/main" id="{38D18B9C-2BFC-6216-E394-5094D53A5076}"/>
              </a:ext>
            </a:extLst>
          </p:cNvPr>
          <p:cNvSpPr>
            <a:spLocks noChangeArrowheads="1"/>
          </p:cNvSpPr>
          <p:nvPr/>
        </p:nvSpPr>
        <p:spPr bwMode="auto">
          <a:xfrm>
            <a:off x="1799182" y="3945987"/>
            <a:ext cx="900952" cy="969142"/>
          </a:xfrm>
          <a:prstGeom prst="rect">
            <a:avLst/>
          </a:prstGeom>
          <a:noFill/>
          <a:ln>
            <a:noFill/>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DISCO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i="0" u="none" strike="noStrike" cap="none" normalizeH="0" baseline="0" dirty="0">
              <a:ln>
                <a:noFill/>
              </a:ln>
              <a:solidFill>
                <a:schemeClr val="bg1"/>
              </a:solidFill>
              <a:effectLst/>
              <a:latin typeface="+mj-lt"/>
            </a:endParaRPr>
          </a:p>
        </p:txBody>
      </p:sp>
      <p:sp>
        <p:nvSpPr>
          <p:cNvPr id="15" name="Rectangle 12">
            <a:extLst>
              <a:ext uri="{FF2B5EF4-FFF2-40B4-BE49-F238E27FC236}">
                <a16:creationId xmlns:a16="http://schemas.microsoft.com/office/drawing/2014/main" id="{EE32A60A-8D43-2DBC-B5C1-586F7F8F6F03}"/>
              </a:ext>
            </a:extLst>
          </p:cNvPr>
          <p:cNvSpPr>
            <a:spLocks noChangeArrowheads="1"/>
          </p:cNvSpPr>
          <p:nvPr/>
        </p:nvSpPr>
        <p:spPr bwMode="auto">
          <a:xfrm>
            <a:off x="2316828" y="1549378"/>
            <a:ext cx="684483" cy="969142"/>
          </a:xfrm>
          <a:prstGeom prst="rect">
            <a:avLst/>
          </a:prstGeom>
          <a:noFill/>
          <a:ln>
            <a:noFill/>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ASDI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i="0" u="none" strike="noStrike" cap="none" normalizeH="0" baseline="0" dirty="0">
              <a:ln>
                <a:noFill/>
              </a:ln>
              <a:solidFill>
                <a:schemeClr val="bg1"/>
              </a:solidFill>
              <a:effectLst/>
              <a:latin typeface="+mj-lt"/>
            </a:endParaRPr>
          </a:p>
        </p:txBody>
      </p:sp>
      <p:sp>
        <p:nvSpPr>
          <p:cNvPr id="16" name="Rectangle 13">
            <a:extLst>
              <a:ext uri="{FF2B5EF4-FFF2-40B4-BE49-F238E27FC236}">
                <a16:creationId xmlns:a16="http://schemas.microsoft.com/office/drawing/2014/main" id="{3F70D178-3259-EEBC-3598-A810AFAFFE19}"/>
              </a:ext>
            </a:extLst>
          </p:cNvPr>
          <p:cNvSpPr>
            <a:spLocks noChangeArrowheads="1"/>
          </p:cNvSpPr>
          <p:nvPr/>
        </p:nvSpPr>
        <p:spPr bwMode="auto">
          <a:xfrm>
            <a:off x="780126" y="3428737"/>
            <a:ext cx="744371" cy="969142"/>
          </a:xfrm>
          <a:prstGeom prst="rect">
            <a:avLst/>
          </a:prstGeom>
          <a:noFill/>
          <a:ln>
            <a:noFill/>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ASAS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i="0" u="none" strike="noStrike" cap="none" normalizeH="0" baseline="0" dirty="0">
              <a:ln>
                <a:noFill/>
              </a:ln>
              <a:solidFill>
                <a:schemeClr val="bg1"/>
              </a:solidFill>
              <a:effectLst/>
              <a:latin typeface="+mj-lt"/>
            </a:endParaRPr>
          </a:p>
        </p:txBody>
      </p:sp>
      <p:sp>
        <p:nvSpPr>
          <p:cNvPr id="17" name="Rectangle 14">
            <a:extLst>
              <a:ext uri="{FF2B5EF4-FFF2-40B4-BE49-F238E27FC236}">
                <a16:creationId xmlns:a16="http://schemas.microsoft.com/office/drawing/2014/main" id="{8EC7B0A7-8466-9524-7009-DFEA1FC29F3F}"/>
              </a:ext>
            </a:extLst>
          </p:cNvPr>
          <p:cNvSpPr>
            <a:spLocks noChangeArrowheads="1"/>
          </p:cNvSpPr>
          <p:nvPr/>
        </p:nvSpPr>
        <p:spPr bwMode="auto">
          <a:xfrm>
            <a:off x="2121674" y="2752510"/>
            <a:ext cx="379271" cy="969142"/>
          </a:xfrm>
          <a:prstGeom prst="rect">
            <a:avLst/>
          </a:prstGeom>
          <a:noFill/>
          <a:ln>
            <a:noFill/>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EA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i="0" u="none" strike="noStrike" cap="none" normalizeH="0" baseline="0" dirty="0">
              <a:ln>
                <a:noFill/>
              </a:ln>
              <a:solidFill>
                <a:schemeClr val="bg1"/>
              </a:solidFill>
              <a:effectLst/>
              <a:latin typeface="+mj-lt"/>
            </a:endParaRPr>
          </a:p>
        </p:txBody>
      </p:sp>
      <p:sp>
        <p:nvSpPr>
          <p:cNvPr id="19" name="CuadroTexto 18">
            <a:extLst>
              <a:ext uri="{FF2B5EF4-FFF2-40B4-BE49-F238E27FC236}">
                <a16:creationId xmlns:a16="http://schemas.microsoft.com/office/drawing/2014/main" id="{6F77DAE0-0547-4955-AA65-4D7268755465}"/>
              </a:ext>
            </a:extLst>
          </p:cNvPr>
          <p:cNvSpPr txBox="1"/>
          <p:nvPr/>
        </p:nvSpPr>
        <p:spPr>
          <a:xfrm>
            <a:off x="-65098" y="4216720"/>
            <a:ext cx="1856579" cy="1384995"/>
          </a:xfrm>
          <a:prstGeom prst="rect">
            <a:avLst/>
          </a:prstGeom>
          <a:noFill/>
          <a:ln>
            <a:noFill/>
          </a:ln>
        </p:spPr>
        <p:txBody>
          <a:bodyPr wrap="square">
            <a:spAutoFit/>
          </a:bodyPr>
          <a:lstStyle/>
          <a:p>
            <a:pPr algn="ctr" fontAlgn="base"/>
            <a:r>
              <a:rPr lang="es-MX" sz="2800" dirty="0">
                <a:solidFill>
                  <a:schemeClr val="bg1"/>
                </a:solidFill>
                <a:effectLst/>
                <a:latin typeface="+mj-lt"/>
              </a:rPr>
              <a:t>IDEA</a:t>
            </a:r>
          </a:p>
          <a:p>
            <a:br>
              <a:rPr lang="es-MX" sz="2800" i="0" dirty="0">
                <a:solidFill>
                  <a:schemeClr val="bg1"/>
                </a:solidFill>
                <a:effectLst/>
                <a:latin typeface="+mj-lt"/>
              </a:rPr>
            </a:br>
            <a:endParaRPr lang="es-MX" sz="2800" dirty="0">
              <a:solidFill>
                <a:schemeClr val="bg1"/>
              </a:solidFill>
              <a:latin typeface="+mj-lt"/>
            </a:endParaRPr>
          </a:p>
        </p:txBody>
      </p:sp>
      <p:sp>
        <p:nvSpPr>
          <p:cNvPr id="21" name="Rectangle 16">
            <a:extLst>
              <a:ext uri="{FF2B5EF4-FFF2-40B4-BE49-F238E27FC236}">
                <a16:creationId xmlns:a16="http://schemas.microsoft.com/office/drawing/2014/main" id="{2028D1C4-B930-ABC9-3C54-BA1BAE5ABE0F}"/>
              </a:ext>
            </a:extLst>
          </p:cNvPr>
          <p:cNvSpPr>
            <a:spLocks noChangeArrowheads="1"/>
          </p:cNvSpPr>
          <p:nvPr/>
        </p:nvSpPr>
        <p:spPr bwMode="auto">
          <a:xfrm>
            <a:off x="1518508" y="4805255"/>
            <a:ext cx="770211" cy="969142"/>
          </a:xfrm>
          <a:prstGeom prst="rect">
            <a:avLst/>
          </a:prstGeom>
          <a:noFill/>
          <a:ln>
            <a:noFill/>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CHAT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i="0" u="none" strike="noStrike" cap="none" normalizeH="0" baseline="0" dirty="0">
              <a:ln>
                <a:noFill/>
              </a:ln>
              <a:solidFill>
                <a:schemeClr val="bg1"/>
              </a:solidFill>
              <a:effectLst/>
              <a:latin typeface="+mj-lt"/>
            </a:endParaRPr>
          </a:p>
        </p:txBody>
      </p:sp>
      <p:sp>
        <p:nvSpPr>
          <p:cNvPr id="24" name="CuadroTexto 23">
            <a:extLst>
              <a:ext uri="{FF2B5EF4-FFF2-40B4-BE49-F238E27FC236}">
                <a16:creationId xmlns:a16="http://schemas.microsoft.com/office/drawing/2014/main" id="{706CBF45-8E4C-F83A-3E82-315E0502B1FA}"/>
              </a:ext>
            </a:extLst>
          </p:cNvPr>
          <p:cNvSpPr txBox="1"/>
          <p:nvPr/>
        </p:nvSpPr>
        <p:spPr>
          <a:xfrm>
            <a:off x="153" y="5500389"/>
            <a:ext cx="5867991" cy="1384995"/>
          </a:xfrm>
          <a:prstGeom prst="rect">
            <a:avLst/>
          </a:prstGeom>
          <a:noFill/>
          <a:ln>
            <a:noFill/>
          </a:ln>
        </p:spPr>
        <p:txBody>
          <a:bodyPr wrap="square">
            <a:spAutoFit/>
          </a:bodyPr>
          <a:lstStyle/>
          <a:p>
            <a:pPr>
              <a:buFont typeface="Arial" panose="020B0604020202020204" pitchFamily="34" charset="0"/>
              <a:buChar char="•"/>
            </a:pPr>
            <a:r>
              <a:rPr lang="es-MX" sz="2800" i="0" u="none" strike="noStrike" dirty="0">
                <a:solidFill>
                  <a:schemeClr val="bg1"/>
                </a:solidFill>
                <a:effectLst/>
                <a:latin typeface="+mj-lt"/>
              </a:rPr>
              <a:t>CSBS-DP</a:t>
            </a:r>
            <a:r>
              <a:rPr lang="es-MX" sz="2800" i="0" dirty="0">
                <a:solidFill>
                  <a:schemeClr val="bg1"/>
                </a:solidFill>
                <a:effectLst/>
                <a:latin typeface="+mj-lt"/>
              </a:rPr>
              <a:t> (6 y los 24 meses)</a:t>
            </a:r>
          </a:p>
          <a:p>
            <a:pPr>
              <a:buFont typeface="Arial" panose="020B0604020202020204" pitchFamily="34" charset="0"/>
              <a:buChar char="•"/>
            </a:pPr>
            <a:r>
              <a:rPr lang="es-MX" sz="2800" i="0" u="none" strike="noStrike" dirty="0">
                <a:solidFill>
                  <a:schemeClr val="bg1"/>
                </a:solidFill>
                <a:effectLst/>
                <a:latin typeface="+mj-lt"/>
              </a:rPr>
              <a:t>M-CHAT-R/F</a:t>
            </a:r>
            <a:r>
              <a:rPr lang="es-MX" sz="2800" i="0" dirty="0">
                <a:solidFill>
                  <a:schemeClr val="bg1"/>
                </a:solidFill>
                <a:effectLst/>
                <a:latin typeface="+mj-lt"/>
              </a:rPr>
              <a:t> (16 y 30 meses)</a:t>
            </a:r>
          </a:p>
          <a:p>
            <a:pPr>
              <a:buFont typeface="Arial" panose="020B0604020202020204" pitchFamily="34" charset="0"/>
              <a:buChar char="•"/>
            </a:pPr>
            <a:r>
              <a:rPr lang="es-MX" sz="2800" i="0" u="none" strike="noStrike" dirty="0">
                <a:solidFill>
                  <a:schemeClr val="bg1"/>
                </a:solidFill>
                <a:effectLst/>
                <a:latin typeface="+mj-lt"/>
              </a:rPr>
              <a:t>Q-CHAT</a:t>
            </a:r>
            <a:r>
              <a:rPr lang="es-MX" sz="2800" i="0" dirty="0">
                <a:solidFill>
                  <a:schemeClr val="bg1"/>
                </a:solidFill>
                <a:effectLst/>
                <a:latin typeface="+mj-lt"/>
              </a:rPr>
              <a:t> (18 y los 48 meses)</a:t>
            </a:r>
          </a:p>
        </p:txBody>
      </p:sp>
      <p:sp>
        <p:nvSpPr>
          <p:cNvPr id="25" name="Rectangle 11">
            <a:extLst>
              <a:ext uri="{FF2B5EF4-FFF2-40B4-BE49-F238E27FC236}">
                <a16:creationId xmlns:a16="http://schemas.microsoft.com/office/drawing/2014/main" id="{376B2978-C5F5-36D1-F831-D51348D08D0A}"/>
              </a:ext>
            </a:extLst>
          </p:cNvPr>
          <p:cNvSpPr>
            <a:spLocks noChangeArrowheads="1"/>
          </p:cNvSpPr>
          <p:nvPr/>
        </p:nvSpPr>
        <p:spPr bwMode="auto">
          <a:xfrm>
            <a:off x="193198" y="4880674"/>
            <a:ext cx="836832" cy="538255"/>
          </a:xfrm>
          <a:prstGeom prst="rect">
            <a:avLst/>
          </a:prstGeom>
          <a:noFill/>
          <a:ln>
            <a:noFill/>
          </a:ln>
          <a:effectLst/>
        </p:spPr>
        <p:txBody>
          <a:bodyPr vert="horz" wrap="none" lIns="0" tIns="0"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800" i="0" u="none" strike="noStrike" cap="none" normalizeH="0" baseline="0" dirty="0">
                <a:ln>
                  <a:noFill/>
                </a:ln>
                <a:solidFill>
                  <a:schemeClr val="bg1"/>
                </a:solidFill>
                <a:effectLst/>
                <a:latin typeface="+mj-lt"/>
              </a:rPr>
              <a:t>CARS </a:t>
            </a:r>
          </a:p>
        </p:txBody>
      </p:sp>
      <p:sp>
        <p:nvSpPr>
          <p:cNvPr id="27" name="CuadroTexto 26">
            <a:extLst>
              <a:ext uri="{FF2B5EF4-FFF2-40B4-BE49-F238E27FC236}">
                <a16:creationId xmlns:a16="http://schemas.microsoft.com/office/drawing/2014/main" id="{239B5E37-59CF-940F-F65A-003A0606BDB0}"/>
              </a:ext>
            </a:extLst>
          </p:cNvPr>
          <p:cNvSpPr txBox="1"/>
          <p:nvPr/>
        </p:nvSpPr>
        <p:spPr>
          <a:xfrm>
            <a:off x="7869077" y="2385161"/>
            <a:ext cx="1672688" cy="523220"/>
          </a:xfrm>
          <a:prstGeom prst="rect">
            <a:avLst/>
          </a:prstGeom>
          <a:noFill/>
        </p:spPr>
        <p:txBody>
          <a:bodyPr wrap="square">
            <a:spAutoFit/>
          </a:bodyPr>
          <a:lstStyle/>
          <a:p>
            <a:pPr algn="l"/>
            <a:r>
              <a:rPr lang="es-MX" sz="2800" b="0" i="0" dirty="0">
                <a:solidFill>
                  <a:srgbClr val="00B050"/>
                </a:solidFill>
                <a:effectLst/>
                <a:latin typeface="Arial" panose="020B0604020202020204" pitchFamily="34" charset="0"/>
              </a:rPr>
              <a:t>ADEC</a:t>
            </a:r>
          </a:p>
        </p:txBody>
      </p:sp>
      <p:sp>
        <p:nvSpPr>
          <p:cNvPr id="28" name="CuadroTexto 27">
            <a:extLst>
              <a:ext uri="{FF2B5EF4-FFF2-40B4-BE49-F238E27FC236}">
                <a16:creationId xmlns:a16="http://schemas.microsoft.com/office/drawing/2014/main" id="{FA1AAD06-CFF2-4C10-5E12-221290BA4FBE}"/>
              </a:ext>
            </a:extLst>
          </p:cNvPr>
          <p:cNvSpPr txBox="1"/>
          <p:nvPr/>
        </p:nvSpPr>
        <p:spPr>
          <a:xfrm>
            <a:off x="7989431" y="3955110"/>
            <a:ext cx="1944326" cy="523220"/>
          </a:xfrm>
          <a:prstGeom prst="rect">
            <a:avLst/>
          </a:prstGeom>
          <a:noFill/>
        </p:spPr>
        <p:txBody>
          <a:bodyPr wrap="square">
            <a:spAutoFit/>
          </a:bodyPr>
          <a:lstStyle/>
          <a:p>
            <a:pPr algn="l"/>
            <a:r>
              <a:rPr lang="es-MX" sz="2800" b="0" i="0" dirty="0">
                <a:solidFill>
                  <a:srgbClr val="00B050"/>
                </a:solidFill>
                <a:effectLst/>
                <a:latin typeface="Arial" panose="020B0604020202020204" pitchFamily="34" charset="0"/>
              </a:rPr>
              <a:t>LASI</a:t>
            </a:r>
          </a:p>
        </p:txBody>
      </p:sp>
      <p:sp>
        <p:nvSpPr>
          <p:cNvPr id="30" name="CuadroTexto 29">
            <a:extLst>
              <a:ext uri="{FF2B5EF4-FFF2-40B4-BE49-F238E27FC236}">
                <a16:creationId xmlns:a16="http://schemas.microsoft.com/office/drawing/2014/main" id="{F1796BB6-D145-91D8-9F41-86641BB245BB}"/>
              </a:ext>
            </a:extLst>
          </p:cNvPr>
          <p:cNvSpPr txBox="1"/>
          <p:nvPr/>
        </p:nvSpPr>
        <p:spPr>
          <a:xfrm>
            <a:off x="7296178" y="1449392"/>
            <a:ext cx="1944326" cy="523220"/>
          </a:xfrm>
          <a:prstGeom prst="rect">
            <a:avLst/>
          </a:prstGeom>
          <a:noFill/>
        </p:spPr>
        <p:txBody>
          <a:bodyPr wrap="square">
            <a:spAutoFit/>
          </a:bodyPr>
          <a:lstStyle/>
          <a:p>
            <a:r>
              <a:rPr lang="en-US" sz="2800" dirty="0">
                <a:solidFill>
                  <a:srgbClr val="00B050"/>
                </a:solidFill>
                <a:effectLst/>
                <a:latin typeface="Times New Roman" panose="02020603050405020304" pitchFamily="18" charset="0"/>
                <a:ea typeface="Calibri" panose="020F0502020204030204" pitchFamily="34" charset="0"/>
              </a:rPr>
              <a:t>MM-CHAT</a:t>
            </a:r>
            <a:endParaRPr lang="es-MX" sz="2800" dirty="0">
              <a:solidFill>
                <a:srgbClr val="00B050"/>
              </a:solidFill>
            </a:endParaRPr>
          </a:p>
        </p:txBody>
      </p:sp>
      <p:sp>
        <p:nvSpPr>
          <p:cNvPr id="1024" name="CuadroTexto 1023">
            <a:extLst>
              <a:ext uri="{FF2B5EF4-FFF2-40B4-BE49-F238E27FC236}">
                <a16:creationId xmlns:a16="http://schemas.microsoft.com/office/drawing/2014/main" id="{6C7FEC39-67F4-F310-FFAA-719772B8FEF9}"/>
              </a:ext>
            </a:extLst>
          </p:cNvPr>
          <p:cNvSpPr txBox="1"/>
          <p:nvPr/>
        </p:nvSpPr>
        <p:spPr>
          <a:xfrm>
            <a:off x="7710770" y="5090086"/>
            <a:ext cx="1482576" cy="523220"/>
          </a:xfrm>
          <a:prstGeom prst="rect">
            <a:avLst/>
          </a:prstGeom>
          <a:noFill/>
        </p:spPr>
        <p:txBody>
          <a:bodyPr wrap="square">
            <a:spAutoFit/>
          </a:bodyPr>
          <a:lstStyle/>
          <a:p>
            <a:r>
              <a:rPr lang="es-MX" sz="2800" b="0" i="0" dirty="0">
                <a:solidFill>
                  <a:srgbClr val="00B050"/>
                </a:solidFill>
                <a:effectLst/>
                <a:latin typeface="Arial" panose="020B0604020202020204" pitchFamily="34" charset="0"/>
              </a:rPr>
              <a:t>SRS</a:t>
            </a:r>
            <a:endParaRPr lang="es-MX" sz="2800" dirty="0">
              <a:solidFill>
                <a:srgbClr val="00B050"/>
              </a:solidFill>
            </a:endParaRPr>
          </a:p>
        </p:txBody>
      </p:sp>
      <p:sp>
        <p:nvSpPr>
          <p:cNvPr id="1027" name="CuadroTexto 1026">
            <a:extLst>
              <a:ext uri="{FF2B5EF4-FFF2-40B4-BE49-F238E27FC236}">
                <a16:creationId xmlns:a16="http://schemas.microsoft.com/office/drawing/2014/main" id="{D8C9D8B1-FF28-D5CF-4D12-0F637AEEA057}"/>
              </a:ext>
            </a:extLst>
          </p:cNvPr>
          <p:cNvSpPr txBox="1"/>
          <p:nvPr/>
        </p:nvSpPr>
        <p:spPr>
          <a:xfrm>
            <a:off x="6804372" y="769824"/>
            <a:ext cx="2017655" cy="523220"/>
          </a:xfrm>
          <a:prstGeom prst="rect">
            <a:avLst/>
          </a:prstGeom>
          <a:noFill/>
        </p:spPr>
        <p:txBody>
          <a:bodyPr wrap="square">
            <a:spAutoFit/>
          </a:bodyPr>
          <a:lstStyle/>
          <a:p>
            <a:r>
              <a:rPr lang="es-MX" sz="2800" dirty="0">
                <a:solidFill>
                  <a:srgbClr val="00B050"/>
                </a:solidFill>
                <a:effectLst/>
                <a:latin typeface="Times New Roman" panose="02020603050405020304" pitchFamily="18" charset="0"/>
                <a:ea typeface="Calibri" panose="020F0502020204030204" pitchFamily="34" charset="0"/>
              </a:rPr>
              <a:t>VEAN-Hi</a:t>
            </a:r>
            <a:endParaRPr lang="es-MX" sz="2800" dirty="0">
              <a:solidFill>
                <a:srgbClr val="00B050"/>
              </a:solidFill>
            </a:endParaRPr>
          </a:p>
        </p:txBody>
      </p:sp>
      <p:pic>
        <p:nvPicPr>
          <p:cNvPr id="2" name="Imagen 1" descr="Logotipo&#10;&#10;El contenido generado por IA puede ser incorrecto.">
            <a:extLst>
              <a:ext uri="{FF2B5EF4-FFF2-40B4-BE49-F238E27FC236}">
                <a16:creationId xmlns:a16="http://schemas.microsoft.com/office/drawing/2014/main" id="{2419E258-6F1D-841F-3DE9-80513724CB9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477438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s-ES" sz="3200" b="1" dirty="0">
                <a:solidFill>
                  <a:schemeClr val="tx1">
                    <a:lumMod val="85000"/>
                    <a:lumOff val="15000"/>
                  </a:schemeClr>
                </a:solidFill>
                <a:latin typeface="+mj-lt"/>
              </a:rPr>
              <a:t>Modelo de detección de TEA de tres niveles</a:t>
            </a:r>
            <a:endParaRPr lang="es-ES" sz="3200" b="1" dirty="0">
              <a:solidFill>
                <a:srgbClr val="FF0000"/>
              </a:solidFill>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4039829"/>
              </p:ext>
            </p:extLst>
          </p:nvPr>
        </p:nvGraphicFramePr>
        <p:xfrm>
          <a:off x="685800" y="1412875"/>
          <a:ext cx="8153400" cy="445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a:off x="539552" y="4823441"/>
            <a:ext cx="8782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prstClr val="white"/>
              </a:solidFill>
            </a:endParaRPr>
          </a:p>
        </p:txBody>
      </p:sp>
      <p:sp>
        <p:nvSpPr>
          <p:cNvPr id="4" name="Right Arrow 3"/>
          <p:cNvSpPr/>
          <p:nvPr/>
        </p:nvSpPr>
        <p:spPr>
          <a:xfrm>
            <a:off x="1115616" y="3442013"/>
            <a:ext cx="1160060" cy="54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prstClr val="white"/>
              </a:solidFill>
            </a:endParaRPr>
          </a:p>
        </p:txBody>
      </p:sp>
      <p:sp>
        <p:nvSpPr>
          <p:cNvPr id="6" name="TextBox 5"/>
          <p:cNvSpPr txBox="1"/>
          <p:nvPr/>
        </p:nvSpPr>
        <p:spPr>
          <a:xfrm>
            <a:off x="381000" y="4281429"/>
            <a:ext cx="2286000" cy="523220"/>
          </a:xfrm>
          <a:prstGeom prst="rect">
            <a:avLst/>
          </a:prstGeom>
          <a:noFill/>
        </p:spPr>
        <p:txBody>
          <a:bodyPr wrap="square" rtlCol="0">
            <a:spAutoFit/>
          </a:bodyPr>
          <a:lstStyle/>
          <a:p>
            <a:pPr fontAlgn="base">
              <a:spcBef>
                <a:spcPct val="0"/>
              </a:spcBef>
              <a:spcAft>
                <a:spcPct val="0"/>
              </a:spcAft>
            </a:pPr>
            <a:r>
              <a:rPr lang="en-US" sz="2800" b="1" dirty="0">
                <a:solidFill>
                  <a:schemeClr val="tx1">
                    <a:lumMod val="85000"/>
                    <a:lumOff val="15000"/>
                  </a:schemeClr>
                </a:solidFill>
              </a:rPr>
              <a:t>Nivel 1</a:t>
            </a:r>
          </a:p>
        </p:txBody>
      </p:sp>
      <p:sp>
        <p:nvSpPr>
          <p:cNvPr id="7" name="TextBox 6"/>
          <p:cNvSpPr txBox="1"/>
          <p:nvPr/>
        </p:nvSpPr>
        <p:spPr>
          <a:xfrm>
            <a:off x="948972" y="2840706"/>
            <a:ext cx="2135875" cy="523220"/>
          </a:xfrm>
          <a:prstGeom prst="rect">
            <a:avLst/>
          </a:prstGeom>
          <a:noFill/>
        </p:spPr>
        <p:txBody>
          <a:bodyPr wrap="square" rtlCol="0">
            <a:spAutoFit/>
          </a:bodyPr>
          <a:lstStyle/>
          <a:p>
            <a:pPr fontAlgn="base">
              <a:spcBef>
                <a:spcPct val="0"/>
              </a:spcBef>
              <a:spcAft>
                <a:spcPct val="0"/>
              </a:spcAft>
            </a:pPr>
            <a:r>
              <a:rPr lang="en-US" sz="2800" b="1" dirty="0">
                <a:solidFill>
                  <a:schemeClr val="tx1">
                    <a:lumMod val="85000"/>
                    <a:lumOff val="15000"/>
                  </a:schemeClr>
                </a:solidFill>
              </a:rPr>
              <a:t>  Nivel 2</a:t>
            </a:r>
          </a:p>
        </p:txBody>
      </p:sp>
      <p:sp>
        <p:nvSpPr>
          <p:cNvPr id="8" name="Right Arrow 3">
            <a:extLst>
              <a:ext uri="{FF2B5EF4-FFF2-40B4-BE49-F238E27FC236}">
                <a16:creationId xmlns:a16="http://schemas.microsoft.com/office/drawing/2014/main" id="{84426D5B-CD32-9564-0B2F-84705F6DC545}"/>
              </a:ext>
            </a:extLst>
          </p:cNvPr>
          <p:cNvSpPr/>
          <p:nvPr/>
        </p:nvSpPr>
        <p:spPr>
          <a:xfrm>
            <a:off x="2458753" y="2302115"/>
            <a:ext cx="1160060" cy="54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prstClr val="white"/>
              </a:solidFill>
            </a:endParaRPr>
          </a:p>
        </p:txBody>
      </p:sp>
      <p:sp>
        <p:nvSpPr>
          <p:cNvPr id="10" name="TextBox 6">
            <a:extLst>
              <a:ext uri="{FF2B5EF4-FFF2-40B4-BE49-F238E27FC236}">
                <a16:creationId xmlns:a16="http://schemas.microsoft.com/office/drawing/2014/main" id="{28E68E4F-03BF-8444-0AC8-7A041D3C0ACC}"/>
              </a:ext>
            </a:extLst>
          </p:cNvPr>
          <p:cNvSpPr txBox="1"/>
          <p:nvPr/>
        </p:nvSpPr>
        <p:spPr>
          <a:xfrm>
            <a:off x="2292109" y="1700808"/>
            <a:ext cx="2135875" cy="523220"/>
          </a:xfrm>
          <a:prstGeom prst="rect">
            <a:avLst/>
          </a:prstGeom>
          <a:noFill/>
        </p:spPr>
        <p:txBody>
          <a:bodyPr wrap="square" rtlCol="0">
            <a:spAutoFit/>
          </a:bodyPr>
          <a:lstStyle/>
          <a:p>
            <a:pPr fontAlgn="base">
              <a:spcBef>
                <a:spcPct val="0"/>
              </a:spcBef>
              <a:spcAft>
                <a:spcPct val="0"/>
              </a:spcAft>
            </a:pPr>
            <a:r>
              <a:rPr lang="en-US" sz="2800" b="1" dirty="0">
                <a:solidFill>
                  <a:schemeClr val="tx1">
                    <a:lumMod val="85000"/>
                    <a:lumOff val="15000"/>
                  </a:schemeClr>
                </a:solidFill>
              </a:rPr>
              <a:t>  Nivel 3</a:t>
            </a:r>
          </a:p>
        </p:txBody>
      </p:sp>
      <p:pic>
        <p:nvPicPr>
          <p:cNvPr id="11" name="Imagen 10" descr="Logotipo&#10;&#10;El contenido generado por IA puede ser incorrecto.">
            <a:extLst>
              <a:ext uri="{FF2B5EF4-FFF2-40B4-BE49-F238E27FC236}">
                <a16:creationId xmlns:a16="http://schemas.microsoft.com/office/drawing/2014/main" id="{E0370F2C-987F-A336-1286-F9A0A17966A6}"/>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7210" y="6232480"/>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85993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202" y="0"/>
            <a:ext cx="9144000" cy="1046440"/>
          </a:xfrm>
          <a:prstGeom prst="rect">
            <a:avLst/>
          </a:prstGeom>
        </p:spPr>
        <p:txBody>
          <a:bodyPr wrap="square">
            <a:spAutoFit/>
          </a:bodyPr>
          <a:lstStyle/>
          <a:p>
            <a:r>
              <a:rPr lang="es-MX" sz="4400" b="1" dirty="0"/>
              <a:t>Observación de indicadores</a:t>
            </a:r>
          </a:p>
          <a:p>
            <a:r>
              <a:rPr lang="es-MX" dirty="0"/>
              <a:t>Resumen de indicadores de autismo típicos de la etapa 18-36 meses (</a:t>
            </a:r>
            <a:r>
              <a:rPr lang="es-MX" dirty="0" err="1"/>
              <a:t>Rivière</a:t>
            </a:r>
            <a:r>
              <a:rPr lang="es-MX" dirty="0"/>
              <a:t>, 2000)</a:t>
            </a:r>
          </a:p>
        </p:txBody>
      </p:sp>
      <p:sp>
        <p:nvSpPr>
          <p:cNvPr id="4" name="3 Rectángulo"/>
          <p:cNvSpPr/>
          <p:nvPr/>
        </p:nvSpPr>
        <p:spPr>
          <a:xfrm>
            <a:off x="0" y="1046440"/>
            <a:ext cx="9144000" cy="5909310"/>
          </a:xfrm>
          <a:prstGeom prst="rect">
            <a:avLst/>
          </a:prstGeom>
        </p:spPr>
        <p:txBody>
          <a:bodyPr wrap="square">
            <a:spAutoFit/>
          </a:bodyPr>
          <a:lstStyle/>
          <a:p>
            <a:r>
              <a:rPr lang="es-MX" sz="2100" b="1" dirty="0"/>
              <a:t>1. Sordera aparente paradójica. Falta de respuesta a llamadas e indicaciones. </a:t>
            </a:r>
          </a:p>
          <a:p>
            <a:r>
              <a:rPr lang="es-MX" sz="2100" b="1" dirty="0"/>
              <a:t>2. No comparte focos de atención con la mirada. </a:t>
            </a:r>
          </a:p>
          <a:p>
            <a:r>
              <a:rPr lang="es-MX" sz="2100" b="1" dirty="0"/>
              <a:t>3. Tiende a no mirar a los ojos. </a:t>
            </a:r>
          </a:p>
          <a:p>
            <a:r>
              <a:rPr lang="es-MX" sz="2100" b="1" dirty="0"/>
              <a:t>5. No mira lo que hacen las personas. </a:t>
            </a:r>
          </a:p>
          <a:p>
            <a:r>
              <a:rPr lang="es-MX" sz="2100" b="1" dirty="0"/>
              <a:t>7. Presenta juego repetitivo o rituales de ordenar. </a:t>
            </a:r>
          </a:p>
          <a:p>
            <a:r>
              <a:rPr lang="es-MX" sz="2100" b="1" dirty="0"/>
              <a:t>8. Se resiste a cambios de ropa, alimentación, itinerarios o situaciones. </a:t>
            </a:r>
          </a:p>
          <a:p>
            <a:r>
              <a:rPr lang="es-MX" sz="2100" b="1" dirty="0"/>
              <a:t>13. Carece de lenguaje o, si lo tiene, lo emplea de forma </a:t>
            </a:r>
            <a:r>
              <a:rPr lang="es-MX" sz="2100" b="1" dirty="0" err="1"/>
              <a:t>ecolálica</a:t>
            </a:r>
            <a:r>
              <a:rPr lang="es-MX" sz="2100" b="1" dirty="0"/>
              <a:t> o poco funcional. </a:t>
            </a:r>
          </a:p>
          <a:p>
            <a:r>
              <a:rPr lang="es-MX" sz="2100" b="1" dirty="0"/>
              <a:t>15. No señala con el dedo índice para compartir experiencias. </a:t>
            </a:r>
          </a:p>
          <a:p>
            <a:r>
              <a:rPr lang="es-MX" sz="2100" b="1" dirty="0"/>
              <a:t>16. No señala con el dedo índice para pedir. </a:t>
            </a:r>
          </a:p>
          <a:p>
            <a:r>
              <a:rPr lang="es-MX" sz="2100" b="1" dirty="0"/>
              <a:t>20. No suele ser él quien inicia las interacciones con los adultos. </a:t>
            </a:r>
          </a:p>
          <a:p>
            <a:r>
              <a:rPr lang="es-MX" sz="2100" b="1" dirty="0"/>
              <a:t>21. Para comunicarse con él, hay que “saltar un muro”, es decir, hace falta ponerse frente a frente, y producir gestos claros y directivos. </a:t>
            </a:r>
          </a:p>
          <a:p>
            <a:r>
              <a:rPr lang="es-MX" sz="2100" b="1" dirty="0"/>
              <a:t>23. No “juega con” otros niños. </a:t>
            </a:r>
          </a:p>
          <a:p>
            <a:r>
              <a:rPr lang="es-MX" sz="2100" b="1" dirty="0"/>
              <a:t>24. No realiza juego de ficción: no representa con objetos o sin ellos situaciones, acciones, episodios, etc. </a:t>
            </a:r>
          </a:p>
          <a:p>
            <a:r>
              <a:rPr lang="es-MX" sz="2100" b="1" dirty="0"/>
              <a:t>25. No da la impresión de “complicidad interna” con las personas que le rodean aunque tenga afecto por ellas</a:t>
            </a:r>
          </a:p>
        </p:txBody>
      </p:sp>
      <p:pic>
        <p:nvPicPr>
          <p:cNvPr id="2" name="Imagen 1" descr="Logotipo&#10;&#10;El contenido generado por IA puede ser incorrecto.">
            <a:extLst>
              <a:ext uri="{FF2B5EF4-FFF2-40B4-BE49-F238E27FC236}">
                <a16:creationId xmlns:a16="http://schemas.microsoft.com/office/drawing/2014/main" id="{EAACE8A2-551B-5588-4B89-2D7A9E73793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1586088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flipV="1">
            <a:off x="0" y="0"/>
            <a:ext cx="9144000" cy="6858000"/>
          </a:xfrm>
          <a:prstGeom prst="rect">
            <a:avLst/>
          </a:prstGeom>
        </p:spPr>
      </p:pic>
      <p:pic>
        <p:nvPicPr>
          <p:cNvPr id="4099" name="Picture 3"/>
          <p:cNvPicPr>
            <a:picLocks noChangeAspect="1" noChangeArrowheads="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929208" y="2996952"/>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29208" y="77453"/>
            <a:ext cx="7190033" cy="293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203848" y="4797817"/>
            <a:ext cx="5832648"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sz="1400" dirty="0">
                <a:solidFill>
                  <a:schemeClr val="tx2">
                    <a:lumMod val="50000"/>
                  </a:schemeClr>
                </a:solidFill>
              </a:rPr>
              <a:t>(1) </a:t>
            </a:r>
            <a:r>
              <a:rPr lang="es-MX" sz="1400" dirty="0" err="1">
                <a:solidFill>
                  <a:schemeClr val="tx2">
                    <a:lumMod val="50000"/>
                  </a:schemeClr>
                </a:solidFill>
              </a:rPr>
              <a:t>Adrien</a:t>
            </a:r>
            <a:r>
              <a:rPr lang="es-MX" sz="1400" dirty="0">
                <a:solidFill>
                  <a:schemeClr val="tx2">
                    <a:lumMod val="50000"/>
                  </a:schemeClr>
                </a:solidFill>
              </a:rPr>
              <a:t> </a:t>
            </a:r>
            <a:r>
              <a:rPr lang="es-MX" sz="1400" i="1" dirty="0">
                <a:solidFill>
                  <a:schemeClr val="tx2">
                    <a:lumMod val="50000"/>
                  </a:schemeClr>
                </a:solidFill>
              </a:rPr>
              <a:t>et al</a:t>
            </a:r>
            <a:r>
              <a:rPr lang="es-MX" sz="1400" dirty="0">
                <a:solidFill>
                  <a:schemeClr val="tx2">
                    <a:lumMod val="50000"/>
                  </a:schemeClr>
                </a:solidFill>
              </a:rPr>
              <a:t>. (1991; 1993); (2) </a:t>
            </a:r>
            <a:r>
              <a:rPr lang="es-MX" sz="1400" dirty="0" err="1">
                <a:solidFill>
                  <a:schemeClr val="tx2">
                    <a:lumMod val="50000"/>
                  </a:schemeClr>
                </a:solidFill>
              </a:rPr>
              <a:t>Baron</a:t>
            </a:r>
            <a:r>
              <a:rPr lang="es-MX" sz="1400" dirty="0">
                <a:solidFill>
                  <a:schemeClr val="tx2">
                    <a:lumMod val="50000"/>
                  </a:schemeClr>
                </a:solidFill>
              </a:rPr>
              <a:t>-Cohen et al., 1992; 1996); (3) </a:t>
            </a:r>
            <a:r>
              <a:rPr lang="es-MX" sz="1400" dirty="0" err="1">
                <a:solidFill>
                  <a:schemeClr val="tx2">
                    <a:lumMod val="50000"/>
                  </a:schemeClr>
                </a:solidFill>
              </a:rPr>
              <a:t>Osterling</a:t>
            </a:r>
            <a:r>
              <a:rPr lang="es-MX" sz="1400" dirty="0">
                <a:solidFill>
                  <a:schemeClr val="tx2">
                    <a:lumMod val="50000"/>
                  </a:schemeClr>
                </a:solidFill>
              </a:rPr>
              <a:t> </a:t>
            </a:r>
            <a:r>
              <a:rPr lang="es-MX" sz="1400" i="1" dirty="0">
                <a:solidFill>
                  <a:schemeClr val="tx2">
                    <a:lumMod val="50000"/>
                  </a:schemeClr>
                </a:solidFill>
              </a:rPr>
              <a:t>et al</a:t>
            </a:r>
            <a:r>
              <a:rPr lang="es-MX" sz="1400" dirty="0">
                <a:solidFill>
                  <a:schemeClr val="tx2">
                    <a:lumMod val="50000"/>
                  </a:schemeClr>
                </a:solidFill>
              </a:rPr>
              <a:t>. (1994; 2002); (4) </a:t>
            </a:r>
            <a:r>
              <a:rPr lang="es-MX" sz="1400" dirty="0" err="1">
                <a:solidFill>
                  <a:schemeClr val="tx2">
                    <a:lumMod val="50000"/>
                  </a:schemeClr>
                </a:solidFill>
              </a:rPr>
              <a:t>Charman</a:t>
            </a:r>
            <a:r>
              <a:rPr lang="es-MX" sz="1400" dirty="0">
                <a:solidFill>
                  <a:schemeClr val="tx2">
                    <a:lumMod val="50000"/>
                  </a:schemeClr>
                </a:solidFill>
              </a:rPr>
              <a:t> </a:t>
            </a:r>
            <a:r>
              <a:rPr lang="es-MX" sz="1400" i="1" dirty="0">
                <a:solidFill>
                  <a:schemeClr val="tx2">
                    <a:lumMod val="50000"/>
                  </a:schemeClr>
                </a:solidFill>
              </a:rPr>
              <a:t>et al</a:t>
            </a:r>
            <a:r>
              <a:rPr lang="es-MX" sz="1400" dirty="0">
                <a:solidFill>
                  <a:schemeClr val="tx2">
                    <a:lumMod val="50000"/>
                  </a:schemeClr>
                </a:solidFill>
              </a:rPr>
              <a:t>. (1997); (5) </a:t>
            </a:r>
            <a:r>
              <a:rPr lang="es-MX" sz="1400" dirty="0" err="1">
                <a:solidFill>
                  <a:schemeClr val="tx2">
                    <a:lumMod val="50000"/>
                  </a:schemeClr>
                </a:solidFill>
              </a:rPr>
              <a:t>Swettenham</a:t>
            </a:r>
            <a:r>
              <a:rPr lang="es-MX" sz="1400" dirty="0">
                <a:solidFill>
                  <a:schemeClr val="tx2">
                    <a:lumMod val="50000"/>
                  </a:schemeClr>
                </a:solidFill>
              </a:rPr>
              <a:t> </a:t>
            </a:r>
            <a:r>
              <a:rPr lang="es-MX" sz="1400" i="1" dirty="0">
                <a:solidFill>
                  <a:schemeClr val="tx2">
                    <a:lumMod val="50000"/>
                  </a:schemeClr>
                </a:solidFill>
              </a:rPr>
              <a:t>et al</a:t>
            </a:r>
            <a:r>
              <a:rPr lang="es-MX" sz="1400" dirty="0">
                <a:solidFill>
                  <a:schemeClr val="tx2">
                    <a:lumMod val="50000"/>
                  </a:schemeClr>
                </a:solidFill>
              </a:rPr>
              <a:t>. (1998); (6) </a:t>
            </a:r>
            <a:r>
              <a:rPr lang="es-MX" sz="1400" dirty="0" err="1">
                <a:solidFill>
                  <a:schemeClr val="tx2">
                    <a:lumMod val="50000"/>
                  </a:schemeClr>
                </a:solidFill>
              </a:rPr>
              <a:t>Baranek</a:t>
            </a:r>
            <a:r>
              <a:rPr lang="es-MX" sz="1400" dirty="0">
                <a:solidFill>
                  <a:schemeClr val="tx2">
                    <a:lumMod val="50000"/>
                  </a:schemeClr>
                </a:solidFill>
              </a:rPr>
              <a:t> (1999); (7) Cox </a:t>
            </a:r>
            <a:r>
              <a:rPr lang="es-MX" sz="1400" i="1" dirty="0">
                <a:solidFill>
                  <a:schemeClr val="tx2">
                    <a:lumMod val="50000"/>
                  </a:schemeClr>
                </a:solidFill>
              </a:rPr>
              <a:t>et al</a:t>
            </a:r>
            <a:r>
              <a:rPr lang="es-MX" sz="1400" dirty="0">
                <a:solidFill>
                  <a:schemeClr val="tx2">
                    <a:lumMod val="50000"/>
                  </a:schemeClr>
                </a:solidFill>
              </a:rPr>
              <a:t>. (1999); (8) </a:t>
            </a:r>
            <a:r>
              <a:rPr lang="es-MX" sz="1400" dirty="0" err="1">
                <a:solidFill>
                  <a:schemeClr val="tx2">
                    <a:lumMod val="50000"/>
                  </a:schemeClr>
                </a:solidFill>
              </a:rPr>
              <a:t>Robins</a:t>
            </a:r>
            <a:r>
              <a:rPr lang="es-MX" sz="1400" dirty="0">
                <a:solidFill>
                  <a:schemeClr val="tx2">
                    <a:lumMod val="50000"/>
                  </a:schemeClr>
                </a:solidFill>
              </a:rPr>
              <a:t> et al, 2001);  (9) Maestro </a:t>
            </a:r>
            <a:r>
              <a:rPr lang="es-MX" sz="1400" i="1" dirty="0">
                <a:solidFill>
                  <a:schemeClr val="tx2">
                    <a:lumMod val="50000"/>
                  </a:schemeClr>
                </a:solidFill>
              </a:rPr>
              <a:t>et al</a:t>
            </a:r>
            <a:r>
              <a:rPr lang="es-MX" sz="1400" dirty="0">
                <a:solidFill>
                  <a:schemeClr val="tx2">
                    <a:lumMod val="50000"/>
                  </a:schemeClr>
                </a:solidFill>
              </a:rPr>
              <a:t>. (2002; 2005); (10) </a:t>
            </a:r>
            <a:r>
              <a:rPr lang="es-MX" sz="1400" dirty="0" err="1">
                <a:solidFill>
                  <a:schemeClr val="tx2">
                    <a:lumMod val="50000"/>
                  </a:schemeClr>
                </a:solidFill>
              </a:rPr>
              <a:t>Osterling</a:t>
            </a:r>
            <a:r>
              <a:rPr lang="es-MX" sz="1400" dirty="0">
                <a:solidFill>
                  <a:schemeClr val="tx2">
                    <a:lumMod val="50000"/>
                  </a:schemeClr>
                </a:solidFill>
              </a:rPr>
              <a:t> </a:t>
            </a:r>
            <a:r>
              <a:rPr lang="es-MX" sz="1400" i="1" dirty="0">
                <a:solidFill>
                  <a:schemeClr val="tx2">
                    <a:lumMod val="50000"/>
                  </a:schemeClr>
                </a:solidFill>
              </a:rPr>
              <a:t>et al</a:t>
            </a:r>
            <a:r>
              <a:rPr lang="es-MX" sz="1400" dirty="0">
                <a:solidFill>
                  <a:schemeClr val="tx2">
                    <a:lumMod val="50000"/>
                  </a:schemeClr>
                </a:solidFill>
              </a:rPr>
              <a:t>. (2002); (11) </a:t>
            </a:r>
            <a:r>
              <a:rPr lang="es-MX" sz="1400" dirty="0" err="1">
                <a:solidFill>
                  <a:schemeClr val="tx2">
                    <a:lumMod val="50000"/>
                  </a:schemeClr>
                </a:solidFill>
              </a:rPr>
              <a:t>Wetherby</a:t>
            </a:r>
            <a:r>
              <a:rPr lang="es-MX" sz="1400" dirty="0">
                <a:solidFill>
                  <a:schemeClr val="tx2">
                    <a:lumMod val="50000"/>
                  </a:schemeClr>
                </a:solidFill>
              </a:rPr>
              <a:t> </a:t>
            </a:r>
            <a:r>
              <a:rPr lang="es-MX" sz="1400" i="1" dirty="0">
                <a:solidFill>
                  <a:schemeClr val="tx2">
                    <a:lumMod val="50000"/>
                  </a:schemeClr>
                </a:solidFill>
              </a:rPr>
              <a:t>et al</a:t>
            </a:r>
            <a:r>
              <a:rPr lang="es-MX" sz="1400" dirty="0">
                <a:solidFill>
                  <a:schemeClr val="tx2">
                    <a:lumMod val="50000"/>
                  </a:schemeClr>
                </a:solidFill>
              </a:rPr>
              <a:t>. (2004; 2007); (12) Werner  y Dawson (2005); (13)</a:t>
            </a:r>
            <a:r>
              <a:rPr lang="es-MX" sz="1400" dirty="0" err="1">
                <a:solidFill>
                  <a:schemeClr val="tx2">
                    <a:lumMod val="50000"/>
                  </a:schemeClr>
                </a:solidFill>
              </a:rPr>
              <a:t>Zwaigenbaum</a:t>
            </a:r>
            <a:r>
              <a:rPr lang="es-MX" sz="1400" dirty="0">
                <a:solidFill>
                  <a:schemeClr val="tx2">
                    <a:lumMod val="50000"/>
                  </a:schemeClr>
                </a:solidFill>
              </a:rPr>
              <a:t> et al. (2005); (14) </a:t>
            </a:r>
            <a:r>
              <a:rPr lang="es-MX" sz="1400" dirty="0" err="1">
                <a:solidFill>
                  <a:schemeClr val="tx2">
                    <a:lumMod val="50000"/>
                  </a:schemeClr>
                </a:solidFill>
              </a:rPr>
              <a:t>Colgan</a:t>
            </a:r>
            <a:r>
              <a:rPr lang="es-MX" sz="1400" dirty="0">
                <a:solidFill>
                  <a:schemeClr val="tx2">
                    <a:lumMod val="50000"/>
                  </a:schemeClr>
                </a:solidFill>
              </a:rPr>
              <a:t> </a:t>
            </a:r>
            <a:r>
              <a:rPr lang="es-MX" sz="1400" i="1" dirty="0">
                <a:solidFill>
                  <a:schemeClr val="tx2">
                    <a:lumMod val="50000"/>
                  </a:schemeClr>
                </a:solidFill>
              </a:rPr>
              <a:t>et al</a:t>
            </a:r>
            <a:r>
              <a:rPr lang="es-MX" sz="1400" dirty="0">
                <a:solidFill>
                  <a:schemeClr val="tx2">
                    <a:lumMod val="50000"/>
                  </a:schemeClr>
                </a:solidFill>
              </a:rPr>
              <a:t>. (2006); (15) Landa </a:t>
            </a:r>
            <a:r>
              <a:rPr lang="es-MX" sz="1400" i="1" dirty="0">
                <a:solidFill>
                  <a:schemeClr val="tx2">
                    <a:lumMod val="50000"/>
                  </a:schemeClr>
                </a:solidFill>
              </a:rPr>
              <a:t>et al</a:t>
            </a:r>
            <a:r>
              <a:rPr lang="es-MX" sz="1400" dirty="0">
                <a:solidFill>
                  <a:schemeClr val="tx2">
                    <a:lumMod val="50000"/>
                  </a:schemeClr>
                </a:solidFill>
              </a:rPr>
              <a:t>. (2006; 2007); (16) Mitchell et al. (2006); (17) </a:t>
            </a:r>
            <a:r>
              <a:rPr lang="es-MX" sz="1400" dirty="0" err="1">
                <a:solidFill>
                  <a:schemeClr val="tx2">
                    <a:lumMod val="50000"/>
                  </a:schemeClr>
                </a:solidFill>
              </a:rPr>
              <a:t>Bryson</a:t>
            </a:r>
            <a:r>
              <a:rPr lang="es-MX" sz="1400" dirty="0">
                <a:solidFill>
                  <a:schemeClr val="tx2">
                    <a:lumMod val="50000"/>
                  </a:schemeClr>
                </a:solidFill>
              </a:rPr>
              <a:t> et al. (2007); (18) </a:t>
            </a:r>
            <a:r>
              <a:rPr lang="es-MX" sz="1400" dirty="0" err="1">
                <a:solidFill>
                  <a:schemeClr val="tx2">
                    <a:lumMod val="50000"/>
                  </a:schemeClr>
                </a:solidFill>
              </a:rPr>
              <a:t>Flanagan</a:t>
            </a:r>
            <a:r>
              <a:rPr lang="es-MX" sz="1400" dirty="0">
                <a:solidFill>
                  <a:schemeClr val="tx2">
                    <a:lumMod val="50000"/>
                  </a:schemeClr>
                </a:solidFill>
              </a:rPr>
              <a:t> y Landa  (2007); (19) </a:t>
            </a:r>
            <a:r>
              <a:rPr lang="es-MX" sz="1400" dirty="0" err="1">
                <a:solidFill>
                  <a:schemeClr val="tx2">
                    <a:lumMod val="50000"/>
                  </a:schemeClr>
                </a:solidFill>
              </a:rPr>
              <a:t>Loh</a:t>
            </a:r>
            <a:r>
              <a:rPr lang="es-MX" sz="1400" dirty="0">
                <a:solidFill>
                  <a:schemeClr val="tx2">
                    <a:lumMod val="50000"/>
                  </a:schemeClr>
                </a:solidFill>
              </a:rPr>
              <a:t> et al. (2007); (20) </a:t>
            </a:r>
            <a:r>
              <a:rPr lang="es-MX" sz="1400" dirty="0" err="1">
                <a:solidFill>
                  <a:schemeClr val="tx2">
                    <a:lumMod val="50000"/>
                  </a:schemeClr>
                </a:solidFill>
              </a:rPr>
              <a:t>Nadig</a:t>
            </a:r>
            <a:r>
              <a:rPr lang="es-MX" sz="1400" dirty="0">
                <a:solidFill>
                  <a:schemeClr val="tx2">
                    <a:lumMod val="50000"/>
                  </a:schemeClr>
                </a:solidFill>
              </a:rPr>
              <a:t> et al. (2007); (21) Sullivan et al. (2007); (22) </a:t>
            </a:r>
            <a:r>
              <a:rPr lang="es-MX" sz="1400" dirty="0" err="1">
                <a:solidFill>
                  <a:schemeClr val="tx2">
                    <a:lumMod val="50000"/>
                  </a:schemeClr>
                </a:solidFill>
              </a:rPr>
              <a:t>Clifford</a:t>
            </a:r>
            <a:r>
              <a:rPr lang="es-MX" sz="1400" dirty="0">
                <a:solidFill>
                  <a:schemeClr val="tx2">
                    <a:lumMod val="50000"/>
                  </a:schemeClr>
                </a:solidFill>
              </a:rPr>
              <a:t> et al.  (2007); (23) </a:t>
            </a:r>
            <a:r>
              <a:rPr lang="es-MX" sz="1400" dirty="0" err="1">
                <a:solidFill>
                  <a:schemeClr val="tx2">
                    <a:lumMod val="50000"/>
                  </a:schemeClr>
                </a:solidFill>
              </a:rPr>
              <a:t>Clifford</a:t>
            </a:r>
            <a:r>
              <a:rPr lang="es-MX" sz="1400" dirty="0">
                <a:solidFill>
                  <a:schemeClr val="tx2">
                    <a:lumMod val="50000"/>
                  </a:schemeClr>
                </a:solidFill>
              </a:rPr>
              <a:t> y </a:t>
            </a:r>
            <a:r>
              <a:rPr lang="es-MX" sz="1400" dirty="0" err="1">
                <a:solidFill>
                  <a:schemeClr val="tx2">
                    <a:lumMod val="50000"/>
                  </a:schemeClr>
                </a:solidFill>
              </a:rPr>
              <a:t>Dissanayake</a:t>
            </a:r>
            <a:r>
              <a:rPr lang="es-MX" sz="1400" dirty="0">
                <a:solidFill>
                  <a:schemeClr val="tx2">
                    <a:lumMod val="50000"/>
                  </a:schemeClr>
                </a:solidFill>
              </a:rPr>
              <a:t> (2008); (24) </a:t>
            </a:r>
            <a:r>
              <a:rPr lang="es-MX" sz="1400" dirty="0" err="1">
                <a:solidFill>
                  <a:schemeClr val="tx2">
                    <a:lumMod val="50000"/>
                  </a:schemeClr>
                </a:solidFill>
              </a:rPr>
              <a:t>Yoder</a:t>
            </a:r>
            <a:r>
              <a:rPr lang="es-MX" sz="1400" dirty="0">
                <a:solidFill>
                  <a:schemeClr val="tx2">
                    <a:lumMod val="50000"/>
                  </a:schemeClr>
                </a:solidFill>
              </a:rPr>
              <a:t> et al. (2009).</a:t>
            </a:r>
          </a:p>
        </p:txBody>
      </p:sp>
      <p:pic>
        <p:nvPicPr>
          <p:cNvPr id="3" name="Imagen 2" descr="Logotipo&#10;&#10;El contenido generado por IA puede ser incorrecto.">
            <a:extLst>
              <a:ext uri="{FF2B5EF4-FFF2-40B4-BE49-F238E27FC236}">
                <a16:creationId xmlns:a16="http://schemas.microsoft.com/office/drawing/2014/main" id="{1299368C-8851-1D82-51F7-041059C9AC8F}"/>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2364036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flipV="1">
            <a:off x="0" y="0"/>
            <a:ext cx="9144000" cy="6858000"/>
          </a:xfrm>
          <a:prstGeom prst="rect">
            <a:avLst/>
          </a:prstGeom>
        </p:spPr>
      </p:pic>
      <p:pic>
        <p:nvPicPr>
          <p:cNvPr id="4103" name="Picture 7"/>
          <p:cNvPicPr>
            <a:picLocks noChangeAspect="1" noChangeArrowheads="1"/>
          </p:cNvPicPr>
          <p:nvPr/>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684343" y="116632"/>
            <a:ext cx="6637283"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rot="16200000">
            <a:off x="-1015006" y="2967335"/>
            <a:ext cx="388843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12 meses</a:t>
            </a:r>
          </a:p>
        </p:txBody>
      </p:sp>
      <p:pic>
        <p:nvPicPr>
          <p:cNvPr id="3" name="Imagen 2" descr="Logotipo&#10;&#10;El contenido generado por IA puede ser incorrecto.">
            <a:extLst>
              <a:ext uri="{FF2B5EF4-FFF2-40B4-BE49-F238E27FC236}">
                <a16:creationId xmlns:a16="http://schemas.microsoft.com/office/drawing/2014/main" id="{C3756782-B157-53F1-86FF-7F48689B2A01}"/>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3784" y="148599"/>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221163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flipV="1">
            <a:off x="0" y="0"/>
            <a:ext cx="9144000" cy="6858000"/>
          </a:xfrm>
          <a:prstGeom prst="rect">
            <a:avLst/>
          </a:prstGeom>
        </p:spPr>
      </p:pic>
      <p:pic>
        <p:nvPicPr>
          <p:cNvPr id="4103" name="Picture 7"/>
          <p:cNvPicPr>
            <a:picLocks noChangeAspect="1" noChangeArrowheads="1"/>
          </p:cNvPicPr>
          <p:nvPr/>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684343" y="116632"/>
            <a:ext cx="2887657"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rot="16200000">
            <a:off x="-1015006" y="2967335"/>
            <a:ext cx="388843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18 meses</a:t>
            </a:r>
          </a:p>
        </p:txBody>
      </p:sp>
      <p:pic>
        <p:nvPicPr>
          <p:cNvPr id="11" name="Picture 7"/>
          <p:cNvPicPr>
            <a:picLocks noChangeAspect="1" noChangeArrowheads="1"/>
          </p:cNvPicPr>
          <p:nvPr/>
        </p:nvPicPr>
        <p:blipFill rotWithShape="1">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548822" y="116632"/>
            <a:ext cx="3699641"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descr="Logotipo&#10;&#10;El contenido generado por IA puede ser incorrecto.">
            <a:extLst>
              <a:ext uri="{FF2B5EF4-FFF2-40B4-BE49-F238E27FC236}">
                <a16:creationId xmlns:a16="http://schemas.microsoft.com/office/drawing/2014/main" id="{2C9FB14F-0A92-172B-AD0D-D55745052D7D}"/>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0216" y="5877272"/>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2606957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flipV="1">
            <a:off x="0" y="0"/>
            <a:ext cx="9144000" cy="6858000"/>
          </a:xfrm>
          <a:prstGeom prst="rect">
            <a:avLst/>
          </a:prstGeom>
        </p:spPr>
      </p:pic>
      <p:pic>
        <p:nvPicPr>
          <p:cNvPr id="4103" name="Picture 7"/>
          <p:cNvPicPr>
            <a:picLocks noChangeAspect="1" noChangeArrowheads="1"/>
          </p:cNvPicPr>
          <p:nvPr/>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684343" y="116632"/>
            <a:ext cx="465339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rot="16200000">
            <a:off x="-1015006" y="2967335"/>
            <a:ext cx="388843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24 meses</a:t>
            </a:r>
          </a:p>
        </p:txBody>
      </p:sp>
      <p:pic>
        <p:nvPicPr>
          <p:cNvPr id="4" name="Picture 7"/>
          <p:cNvPicPr>
            <a:picLocks noChangeAspect="1" noChangeArrowheads="1"/>
          </p:cNvPicPr>
          <p:nvPr/>
        </p:nvPicPr>
        <p:blipFill rotWithShape="1">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572000" y="116632"/>
            <a:ext cx="4141076"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descr="Logotipo&#10;&#10;El contenido generado por IA puede ser incorrecto.">
            <a:extLst>
              <a:ext uri="{FF2B5EF4-FFF2-40B4-BE49-F238E27FC236}">
                <a16:creationId xmlns:a16="http://schemas.microsoft.com/office/drawing/2014/main" id="{17803A7B-DDBF-F6E6-D697-E5D90B116C05}"/>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582" y="108048"/>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221163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1 Rectángulo"/>
          <p:cNvSpPr/>
          <p:nvPr/>
        </p:nvSpPr>
        <p:spPr>
          <a:xfrm>
            <a:off x="395536" y="3752166"/>
            <a:ext cx="5958408" cy="2677656"/>
          </a:xfrm>
          <a:prstGeom prst="rect">
            <a:avLst/>
          </a:prstGeom>
        </p:spPr>
        <p:txBody>
          <a:bodyPr wrap="square">
            <a:spAutoFit/>
          </a:bodyPr>
          <a:lstStyle/>
          <a:p>
            <a:r>
              <a:rPr lang="es-MX" sz="2400" b="1" dirty="0">
                <a:solidFill>
                  <a:schemeClr val="tx2">
                    <a:lumMod val="50000"/>
                  </a:schemeClr>
                </a:solidFill>
              </a:rPr>
              <a:t>Identificamos algunas diferencias fenotípicas entre hombres y mujeres, especialmente en relación con síntomas en la primera infancia relativas a conductas repetitivas e intereses restringidos, pero se encontró poca evidencia de diferencias en los déficits de comunicación social.</a:t>
            </a:r>
          </a:p>
        </p:txBody>
      </p:sp>
      <p:pic>
        <p:nvPicPr>
          <p:cNvPr id="2048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27584" y="181120"/>
            <a:ext cx="7299435" cy="327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descr="Logotipo&#10;&#10;El contenido generado por IA puede ser incorrecto.">
            <a:extLst>
              <a:ext uri="{FF2B5EF4-FFF2-40B4-BE49-F238E27FC236}">
                <a16:creationId xmlns:a16="http://schemas.microsoft.com/office/drawing/2014/main" id="{DE657F0A-3C1C-5849-0B2D-EDDD416A2797}"/>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31284" y="573325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199611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F3930-6367-75ED-F006-18C1638361F1}"/>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51D86D0E-C54C-D11B-9C2F-E17A52BB393F}"/>
              </a:ext>
            </a:extLst>
          </p:cNvPr>
          <p:cNvSpPr/>
          <p:nvPr/>
        </p:nvSpPr>
        <p:spPr>
          <a:xfrm>
            <a:off x="395536" y="1916832"/>
            <a:ext cx="8352928" cy="4493538"/>
          </a:xfrm>
          <a:prstGeom prst="rect">
            <a:avLst/>
          </a:prstGeom>
          <a:solidFill>
            <a:srgbClr val="FFFFFF">
              <a:alpha val="56863"/>
            </a:srgbClr>
          </a:solidFill>
        </p:spPr>
        <p:txBody>
          <a:bodyPr wrap="square">
            <a:spAutoFit/>
          </a:bodyPr>
          <a:lstStyle/>
          <a:p>
            <a:pPr algn="just"/>
            <a:r>
              <a:rPr lang="es-ES" sz="2200" dirty="0">
                <a:solidFill>
                  <a:srgbClr val="5E0071"/>
                </a:solidFill>
              </a:rPr>
              <a:t>Se manifiesta de manera única en cada niño, pero hay ciertos patrones que se observan en dos áreas principales: la comunicación social y los patrones de comportamiento. Aunque se pueden superponer síntomas, hay elementos que más se distinguen de otras condiciones:</a:t>
            </a:r>
          </a:p>
          <a:p>
            <a:pPr marL="342900" indent="-342900" algn="just">
              <a:buFont typeface="Arial" panose="020B0604020202020204" pitchFamily="34" charset="0"/>
              <a:buChar char="•"/>
            </a:pPr>
            <a:r>
              <a:rPr lang="es-ES" sz="2200" dirty="0">
                <a:solidFill>
                  <a:srgbClr val="5E0071"/>
                </a:solidFill>
              </a:rPr>
              <a:t>Comportamientos repetitivos y estereotipados: movimientos como aletear las manos o mecer el cuerpo. También es la necesidad inflexible de seguir rutinas.</a:t>
            </a:r>
          </a:p>
          <a:p>
            <a:pPr marL="342900" indent="-342900" algn="just">
              <a:buFont typeface="Arial" panose="020B0604020202020204" pitchFamily="34" charset="0"/>
              <a:buChar char="•"/>
            </a:pPr>
            <a:r>
              <a:rPr lang="es-ES" sz="2200" dirty="0">
                <a:solidFill>
                  <a:srgbClr val="5E0071"/>
                </a:solidFill>
              </a:rPr>
              <a:t>Intereses restringidos e intensos: un conocimiento enciclopédico y una dedicación absorbente a un tema específico (por ejemplo, los dinosaurios o el sistema solar).</a:t>
            </a:r>
          </a:p>
          <a:p>
            <a:pPr marL="342900" indent="-342900" algn="just">
              <a:buFont typeface="Arial" panose="020B0604020202020204" pitchFamily="34" charset="0"/>
              <a:buChar char="•"/>
            </a:pPr>
            <a:r>
              <a:rPr lang="es-ES" sz="2200" dirty="0">
                <a:solidFill>
                  <a:srgbClr val="5E0071"/>
                </a:solidFill>
              </a:rPr>
              <a:t>Hipersensibilidad sensorial: reacciones extremas a estímulos comunes: un ruido leve, evitar ciertas texturas o ser muy selectivo con la comida.</a:t>
            </a:r>
            <a:endParaRPr lang="es-MX" sz="2200" dirty="0">
              <a:solidFill>
                <a:srgbClr val="5E0071"/>
              </a:solidFill>
            </a:endParaRPr>
          </a:p>
        </p:txBody>
      </p:sp>
      <p:pic>
        <p:nvPicPr>
          <p:cNvPr id="2" name="Imagen 1">
            <a:extLst>
              <a:ext uri="{FF2B5EF4-FFF2-40B4-BE49-F238E27FC236}">
                <a16:creationId xmlns:a16="http://schemas.microsoft.com/office/drawing/2014/main" id="{6AB164C4-04EC-7AC8-7F90-34EECC914020}"/>
              </a:ext>
            </a:extLst>
          </p:cNvPr>
          <p:cNvPicPr>
            <a:picLocks noChangeAspect="1"/>
          </p:cNvPicPr>
          <p:nvPr/>
        </p:nvPicPr>
        <p:blipFill>
          <a:blip r:embed="rId2"/>
          <a:stretch>
            <a:fillRect/>
          </a:stretch>
        </p:blipFill>
        <p:spPr>
          <a:xfrm>
            <a:off x="1198" y="-21831"/>
            <a:ext cx="9144000" cy="771608"/>
          </a:xfrm>
          <a:prstGeom prst="rect">
            <a:avLst/>
          </a:prstGeom>
        </p:spPr>
      </p:pic>
      <p:pic>
        <p:nvPicPr>
          <p:cNvPr id="3" name="Imagen 2" descr="Logotipo&#10;&#10;El contenido generado por IA puede ser incorrecto.">
            <a:extLst>
              <a:ext uri="{FF2B5EF4-FFF2-40B4-BE49-F238E27FC236}">
                <a16:creationId xmlns:a16="http://schemas.microsoft.com/office/drawing/2014/main" id="{50ED8A32-AAF0-76F2-E675-EB41D9923C3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957502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flipV="1">
            <a:off x="0" y="0"/>
            <a:ext cx="9144000" cy="6858000"/>
          </a:xfrm>
          <a:prstGeom prst="rect">
            <a:avLst/>
          </a:prstGeom>
        </p:spPr>
      </p:pic>
      <p:sp>
        <p:nvSpPr>
          <p:cNvPr id="13" name="12 Rectángulo"/>
          <p:cNvSpPr/>
          <p:nvPr/>
        </p:nvSpPr>
        <p:spPr>
          <a:xfrm>
            <a:off x="251520" y="89705"/>
            <a:ext cx="8568952" cy="584775"/>
          </a:xfrm>
          <a:prstGeom prst="rect">
            <a:avLst/>
          </a:prstGeom>
          <a:solidFill>
            <a:srgbClr val="10253F"/>
          </a:solidFill>
        </p:spPr>
        <p:txBody>
          <a:bodyPr wrap="square">
            <a:spAutoFit/>
          </a:bodyPr>
          <a:lstStyle/>
          <a:p>
            <a:pPr algn="just"/>
            <a:r>
              <a:rPr lang="es-MX" sz="3200" b="1" dirty="0">
                <a:solidFill>
                  <a:schemeClr val="bg1"/>
                </a:solidFill>
              </a:rPr>
              <a:t>Confusiones del TEA por las dificultades</a:t>
            </a:r>
          </a:p>
        </p:txBody>
      </p:sp>
      <p:sp>
        <p:nvSpPr>
          <p:cNvPr id="3" name="2 Rectángulo"/>
          <p:cNvSpPr/>
          <p:nvPr/>
        </p:nvSpPr>
        <p:spPr>
          <a:xfrm>
            <a:off x="359532" y="843677"/>
            <a:ext cx="8352928" cy="5816977"/>
          </a:xfrm>
          <a:prstGeom prst="rect">
            <a:avLst/>
          </a:prstGeom>
          <a:solidFill>
            <a:srgbClr val="F8F8F8">
              <a:alpha val="60000"/>
            </a:srgbClr>
          </a:solidFill>
        </p:spPr>
        <p:txBody>
          <a:bodyPr wrap="square">
            <a:spAutoFit/>
          </a:bodyPr>
          <a:lstStyle/>
          <a:p>
            <a:r>
              <a:rPr lang="es-MX" sz="2400" b="1" dirty="0">
                <a:solidFill>
                  <a:schemeClr val="tx2">
                    <a:lumMod val="75000"/>
                  </a:schemeClr>
                </a:solidFill>
              </a:rPr>
              <a:t>Dificultad para reconocer los sentimientos de otras personas y “leer” las señales no verbales </a:t>
            </a:r>
            <a:r>
              <a:rPr lang="es-MX" b="1" dirty="0">
                <a:solidFill>
                  <a:schemeClr val="tx2">
                    <a:lumMod val="75000"/>
                  </a:schemeClr>
                </a:solidFill>
              </a:rPr>
              <a:t>(tienden a ser muy literales y no entienden los juegos de palabras, los acertijos y las metáforas). Esto también se observa en el trastorno de la comunicación social pragmática, el TDAH y las dificultades del lenguaje receptivo.</a:t>
            </a:r>
          </a:p>
          <a:p>
            <a:r>
              <a:rPr lang="es-MX" sz="2400" b="1" dirty="0">
                <a:solidFill>
                  <a:schemeClr val="tx2">
                    <a:lumMod val="75000"/>
                  </a:schemeClr>
                </a:solidFill>
              </a:rPr>
              <a:t>Dificultad con la función ejecutiva (para organizarse y resolver problemas)</a:t>
            </a:r>
            <a:r>
              <a:rPr lang="es-MX" b="1" dirty="0">
                <a:solidFill>
                  <a:schemeClr val="tx2">
                    <a:lumMod val="75000"/>
                  </a:schemeClr>
                </a:solidFill>
              </a:rPr>
              <a:t>. Los niños con TDAH y dificultades del funcionamiento ejecutivo a menudo tienen problemas similares.</a:t>
            </a:r>
          </a:p>
          <a:p>
            <a:r>
              <a:rPr lang="es-MX" sz="2400" b="1" dirty="0">
                <a:solidFill>
                  <a:schemeClr val="tx2">
                    <a:lumMod val="75000"/>
                  </a:schemeClr>
                </a:solidFill>
              </a:rPr>
              <a:t>Tendencia a buscar o evitar estimulación sensorial.</a:t>
            </a:r>
            <a:r>
              <a:rPr lang="es-MX" b="1" dirty="0">
                <a:solidFill>
                  <a:schemeClr val="tx2">
                    <a:lumMod val="75000"/>
                  </a:schemeClr>
                </a:solidFill>
              </a:rPr>
              <a:t> Esto también es común en los niños que presentan discapacidad intelectual, dificultades del procesamiento sensorial y TDAH.</a:t>
            </a:r>
          </a:p>
          <a:p>
            <a:r>
              <a:rPr lang="es-MX" sz="2400" b="1" dirty="0">
                <a:solidFill>
                  <a:schemeClr val="tx2">
                    <a:lumMod val="75000"/>
                  </a:schemeClr>
                </a:solidFill>
              </a:rPr>
              <a:t>Problemas en la conversación (para expresarse, para seguir conversaciones y hablar con el volumen y entonación adecuada)</a:t>
            </a:r>
            <a:r>
              <a:rPr lang="es-MX" b="1" dirty="0">
                <a:solidFill>
                  <a:schemeClr val="tx2">
                    <a:lumMod val="75000"/>
                  </a:schemeClr>
                </a:solidFill>
              </a:rPr>
              <a:t>. Se presenta también en la discapacidad intelectual, las dificultades del lenguaje y las discapacidades del aprendizaje no verbal.</a:t>
            </a:r>
          </a:p>
          <a:p>
            <a:r>
              <a:rPr lang="es-MX" sz="2400" b="1" dirty="0">
                <a:solidFill>
                  <a:schemeClr val="tx2">
                    <a:lumMod val="75000"/>
                  </a:schemeClr>
                </a:solidFill>
              </a:rPr>
              <a:t>Estereotipias. </a:t>
            </a:r>
            <a:r>
              <a:rPr lang="es-MX" b="1" dirty="0">
                <a:solidFill>
                  <a:schemeClr val="tx2">
                    <a:lumMod val="75000"/>
                  </a:schemeClr>
                </a:solidFill>
              </a:rPr>
              <a:t>Son comunes en la discapacidad intelectual y múltiples trastornos, </a:t>
            </a:r>
            <a:r>
              <a:rPr lang="es-MX" b="1" dirty="0" err="1">
                <a:solidFill>
                  <a:schemeClr val="tx2">
                    <a:lumMod val="75000"/>
                  </a:schemeClr>
                </a:solidFill>
              </a:rPr>
              <a:t>asímismo</a:t>
            </a:r>
            <a:r>
              <a:rPr lang="es-MX" b="1" dirty="0">
                <a:solidFill>
                  <a:schemeClr val="tx2">
                    <a:lumMod val="75000"/>
                  </a:schemeClr>
                </a:solidFill>
              </a:rPr>
              <a:t> se estima que entre el 3 % y el 9 % de los niños de entre 5 y 8 años presentan estereotipias primarias. </a:t>
            </a:r>
          </a:p>
        </p:txBody>
      </p:sp>
    </p:spTree>
    <p:extLst>
      <p:ext uri="{BB962C8B-B14F-4D97-AF65-F5344CB8AC3E}">
        <p14:creationId xmlns:p14="http://schemas.microsoft.com/office/powerpoint/2010/main" val="583553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anish word of the week: antes - Collins Dictionary Language Blog">
            <a:extLst>
              <a:ext uri="{FF2B5EF4-FFF2-40B4-BE49-F238E27FC236}">
                <a16:creationId xmlns:a16="http://schemas.microsoft.com/office/drawing/2014/main" id="{B44D81DE-EBB8-5A11-FA74-D048D835B92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116632"/>
            <a:ext cx="9144000" cy="198298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E36FBC5-2185-95A3-7215-83F8E80A0EEC}"/>
              </a:ext>
            </a:extLst>
          </p:cNvPr>
          <p:cNvSpPr txBox="1"/>
          <p:nvPr/>
        </p:nvSpPr>
        <p:spPr>
          <a:xfrm>
            <a:off x="179512" y="2276872"/>
            <a:ext cx="8784976" cy="4154984"/>
          </a:xfrm>
          <a:prstGeom prst="rect">
            <a:avLst/>
          </a:prstGeom>
          <a:noFill/>
        </p:spPr>
        <p:txBody>
          <a:bodyPr wrap="square" rtlCol="0">
            <a:spAutoFit/>
          </a:bodyPr>
          <a:lstStyle/>
          <a:p>
            <a:pPr algn="just"/>
            <a:r>
              <a:rPr lang="es-MX" sz="2400" b="0" i="0" dirty="0">
                <a:solidFill>
                  <a:srgbClr val="212121"/>
                </a:solidFill>
                <a:effectLst/>
                <a:latin typeface="BlinkMacSystemFont"/>
              </a:rPr>
              <a:t>Los procedimientos diagnósticos </a:t>
            </a:r>
            <a:r>
              <a:rPr lang="es-MX" sz="2400" dirty="0">
                <a:solidFill>
                  <a:srgbClr val="212121"/>
                </a:solidFill>
                <a:latin typeface="BlinkMacSystemFont"/>
              </a:rPr>
              <a:t>f</a:t>
            </a:r>
            <a:r>
              <a:rPr lang="es-MX" sz="2400" b="0" i="0" dirty="0">
                <a:solidFill>
                  <a:srgbClr val="212121"/>
                </a:solidFill>
                <a:effectLst/>
                <a:latin typeface="BlinkMacSystemFont"/>
              </a:rPr>
              <a:t>ormales deben contar con apertura y ser acompañados de un </a:t>
            </a:r>
            <a:r>
              <a:rPr lang="es-MX" sz="2400" b="0" i="0" u="sng" dirty="0">
                <a:solidFill>
                  <a:srgbClr val="212121"/>
                </a:solidFill>
                <a:effectLst/>
                <a:latin typeface="BlinkMacSystemFont"/>
              </a:rPr>
              <a:t>enfoque clínico creativo</a:t>
            </a:r>
            <a:r>
              <a:rPr lang="es-MX" sz="2400" b="0" i="0" dirty="0">
                <a:solidFill>
                  <a:srgbClr val="212121"/>
                </a:solidFill>
                <a:effectLst/>
                <a:latin typeface="BlinkMacSystemFont"/>
              </a:rPr>
              <a:t>, especialmente en el caso de situaciones complejas que no son solucionables mediante las herramientas diagnósticas convencionales (</a:t>
            </a:r>
            <a:r>
              <a:rPr lang="es-MX" sz="2400" b="0" i="0" dirty="0" err="1">
                <a:solidFill>
                  <a:srgbClr val="212121"/>
                </a:solidFill>
                <a:effectLst/>
                <a:latin typeface="BlinkMacSystemFont"/>
              </a:rPr>
              <a:t>Frigaux</a:t>
            </a:r>
            <a:r>
              <a:rPr lang="es-MX" sz="2400" b="0" i="0" dirty="0">
                <a:solidFill>
                  <a:srgbClr val="212121"/>
                </a:solidFill>
                <a:effectLst/>
                <a:latin typeface="BlinkMacSystemFont"/>
              </a:rPr>
              <a:t>, et al. 2019).</a:t>
            </a:r>
          </a:p>
          <a:p>
            <a:pPr algn="just"/>
            <a:r>
              <a:rPr lang="es-MX" sz="2400" b="0" i="0" dirty="0">
                <a:solidFill>
                  <a:srgbClr val="212121"/>
                </a:solidFill>
                <a:effectLst/>
                <a:latin typeface="BlinkMacSystemFont"/>
              </a:rPr>
              <a:t>Kaufman (2022), invita a repensar los “estándares de oro” y las “mejores prácticas”. Es necesario comprender que el verdadero estándar de oro es la evaluación a conciencia y permanente, sin que ello implique generar “cuellos de botella” de acceso a la atención puesto que el diagn</a:t>
            </a:r>
            <a:r>
              <a:rPr lang="es-MX" sz="2400" dirty="0">
                <a:solidFill>
                  <a:srgbClr val="212121"/>
                </a:solidFill>
                <a:latin typeface="BlinkMacSystemFont"/>
              </a:rPr>
              <a:t>óstico es falible y perfectible (Torres, 2023). Se pueden generar diagnósticos a revisión cuando el servicio, el tiempo o la dificultad del caso lo requiera (Torres, 2023).</a:t>
            </a:r>
            <a:endParaRPr lang="es-MX" sz="2400" dirty="0"/>
          </a:p>
        </p:txBody>
      </p:sp>
    </p:spTree>
    <p:extLst>
      <p:ext uri="{BB962C8B-B14F-4D97-AF65-F5344CB8AC3E}">
        <p14:creationId xmlns:p14="http://schemas.microsoft.com/office/powerpoint/2010/main" val="2209517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Imagen 3">
            <a:extLst>
              <a:ext uri="{FF2B5EF4-FFF2-40B4-BE49-F238E27FC236}">
                <a16:creationId xmlns:a16="http://schemas.microsoft.com/office/drawing/2014/main" id="{505F2F6F-5C0E-4E66-8F56-349E473782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1520" y="186118"/>
            <a:ext cx="7742634" cy="4097345"/>
          </a:xfrm>
          <a:prstGeom prst="rect">
            <a:avLst/>
          </a:prstGeom>
          <a:ln>
            <a:solidFill>
              <a:schemeClr val="tx1"/>
            </a:solidFill>
          </a:ln>
        </p:spPr>
      </p:pic>
      <p:sp>
        <p:nvSpPr>
          <p:cNvPr id="5" name="Rectángulo 4">
            <a:extLst>
              <a:ext uri="{FF2B5EF4-FFF2-40B4-BE49-F238E27FC236}">
                <a16:creationId xmlns:a16="http://schemas.microsoft.com/office/drawing/2014/main" id="{12C73C29-E673-47CD-BF81-3963228C05EA}"/>
              </a:ext>
            </a:extLst>
          </p:cNvPr>
          <p:cNvSpPr/>
          <p:nvPr/>
        </p:nvSpPr>
        <p:spPr>
          <a:xfrm>
            <a:off x="107504" y="5386581"/>
            <a:ext cx="8928991" cy="1323439"/>
          </a:xfrm>
          <a:prstGeom prst="rect">
            <a:avLst/>
          </a:prstGeom>
          <a:noFill/>
        </p:spPr>
        <p:txBody>
          <a:bodyPr wrap="square" lIns="91440" tIns="45720" rIns="91440" bIns="45720">
            <a:spAutoFit/>
          </a:bodyPr>
          <a:lstStyle/>
          <a:p>
            <a:pPr algn="ctr"/>
            <a:r>
              <a:rPr lang="es-ES" sz="8000" b="1" dirty="0">
                <a:ln w="0"/>
                <a:solidFill>
                  <a:schemeClr val="accent1"/>
                </a:solidFill>
                <a:effectLst>
                  <a:outerShdw blurRad="38100" dist="25400" dir="5400000" algn="ctr" rotWithShape="0">
                    <a:srgbClr val="6E747A">
                      <a:alpha val="43000"/>
                    </a:srgbClr>
                  </a:outerShdw>
                </a:effectLst>
              </a:rPr>
              <a:t>mchatscreen.com</a:t>
            </a:r>
          </a:p>
        </p:txBody>
      </p:sp>
      <p:pic>
        <p:nvPicPr>
          <p:cNvPr id="6" name="Imagen 5">
            <a:extLst>
              <a:ext uri="{FF2B5EF4-FFF2-40B4-BE49-F238E27FC236}">
                <a16:creationId xmlns:a16="http://schemas.microsoft.com/office/drawing/2014/main" id="{0F2CE3EE-793F-4EBB-9EF5-DFA6A186A1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63688" y="2708920"/>
            <a:ext cx="5112568" cy="2677661"/>
          </a:xfrm>
          <a:prstGeom prst="rect">
            <a:avLst/>
          </a:prstGeom>
          <a:ln>
            <a:solidFill>
              <a:schemeClr val="tx1"/>
            </a:solidFill>
          </a:ln>
        </p:spPr>
      </p:pic>
    </p:spTree>
    <p:extLst>
      <p:ext uri="{BB962C8B-B14F-4D97-AF65-F5344CB8AC3E}">
        <p14:creationId xmlns:p14="http://schemas.microsoft.com/office/powerpoint/2010/main" val="4270925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Imagen 3">
            <a:extLst>
              <a:ext uri="{FF2B5EF4-FFF2-40B4-BE49-F238E27FC236}">
                <a16:creationId xmlns:a16="http://schemas.microsoft.com/office/drawing/2014/main" id="{3B1A55EF-6286-49C6-8378-CB42636080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1521" y="116632"/>
            <a:ext cx="6138682" cy="3168352"/>
          </a:xfrm>
          <a:prstGeom prst="rect">
            <a:avLst/>
          </a:prstGeom>
          <a:ln>
            <a:solidFill>
              <a:schemeClr val="tx1"/>
            </a:solidFill>
          </a:ln>
        </p:spPr>
      </p:pic>
      <p:pic>
        <p:nvPicPr>
          <p:cNvPr id="5" name="Imagen 4">
            <a:extLst>
              <a:ext uri="{FF2B5EF4-FFF2-40B4-BE49-F238E27FC236}">
                <a16:creationId xmlns:a16="http://schemas.microsoft.com/office/drawing/2014/main" id="{4DE20F7E-0BE6-4255-A6AA-96D127BB40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78820" y="2924944"/>
            <a:ext cx="7213659" cy="3672408"/>
          </a:xfrm>
          <a:prstGeom prst="rect">
            <a:avLst/>
          </a:prstGeom>
          <a:ln>
            <a:solidFill>
              <a:schemeClr val="tx1"/>
            </a:solidFill>
          </a:ln>
        </p:spPr>
      </p:pic>
    </p:spTree>
    <p:extLst>
      <p:ext uri="{BB962C8B-B14F-4D97-AF65-F5344CB8AC3E}">
        <p14:creationId xmlns:p14="http://schemas.microsoft.com/office/powerpoint/2010/main" val="349331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Imagen 1"/>
          <p:cNvPicPr>
            <a:picLocks noChangeAspect="1"/>
          </p:cNvPicPr>
          <p:nvPr/>
        </p:nvPicPr>
        <p:blipFill rotWithShape="1">
          <a:blip r:embed="rId4" cstate="screen">
            <a:extLst>
              <a:ext uri="{28A0092B-C50C-407E-A947-70E740481C1C}">
                <a14:useLocalDpi xmlns:a14="http://schemas.microsoft.com/office/drawing/2010/main"/>
              </a:ext>
            </a:extLst>
          </a:blip>
          <a:srcRect b="4360"/>
          <a:stretch/>
        </p:blipFill>
        <p:spPr>
          <a:xfrm>
            <a:off x="35496" y="620688"/>
            <a:ext cx="9073008" cy="5040560"/>
          </a:xfrm>
          <a:prstGeom prst="rect">
            <a:avLst/>
          </a:prstGeom>
        </p:spPr>
      </p:pic>
    </p:spTree>
    <p:extLst>
      <p:ext uri="{BB962C8B-B14F-4D97-AF65-F5344CB8AC3E}">
        <p14:creationId xmlns:p14="http://schemas.microsoft.com/office/powerpoint/2010/main" val="594234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Imagen 3">
            <a:extLst>
              <a:ext uri="{FF2B5EF4-FFF2-40B4-BE49-F238E27FC236}">
                <a16:creationId xmlns:a16="http://schemas.microsoft.com/office/drawing/2014/main" id="{9CB15EB8-C186-4E1F-BDF5-E107915319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9552" y="692696"/>
            <a:ext cx="7920880" cy="5472608"/>
          </a:xfrm>
          <a:prstGeom prst="rect">
            <a:avLst/>
          </a:prstGeom>
          <a:ln>
            <a:solidFill>
              <a:schemeClr val="tx1"/>
            </a:solidFill>
          </a:ln>
        </p:spPr>
      </p:pic>
    </p:spTree>
    <p:extLst>
      <p:ext uri="{BB962C8B-B14F-4D97-AF65-F5344CB8AC3E}">
        <p14:creationId xmlns:p14="http://schemas.microsoft.com/office/powerpoint/2010/main" val="3481543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Imagen 1">
            <a:extLst>
              <a:ext uri="{FF2B5EF4-FFF2-40B4-BE49-F238E27FC236}">
                <a16:creationId xmlns:a16="http://schemas.microsoft.com/office/drawing/2014/main" id="{6EE8BAE3-60CC-42F0-84A0-1D6591E293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1561" y="607187"/>
            <a:ext cx="8273396" cy="5774141"/>
          </a:xfrm>
          <a:prstGeom prst="rect">
            <a:avLst/>
          </a:prstGeom>
          <a:ln>
            <a:solidFill>
              <a:schemeClr val="tx1"/>
            </a:solidFill>
          </a:ln>
        </p:spPr>
      </p:pic>
    </p:spTree>
    <p:extLst>
      <p:ext uri="{BB962C8B-B14F-4D97-AF65-F5344CB8AC3E}">
        <p14:creationId xmlns:p14="http://schemas.microsoft.com/office/powerpoint/2010/main" val="2235328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Imagen 1">
            <a:extLst>
              <a:ext uri="{FF2B5EF4-FFF2-40B4-BE49-F238E27FC236}">
                <a16:creationId xmlns:a16="http://schemas.microsoft.com/office/drawing/2014/main" id="{6EE8BAE3-60CC-42F0-84A0-1D6591E293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840" t="13250" r="10521" b="16401"/>
          <a:stretch/>
        </p:blipFill>
        <p:spPr>
          <a:xfrm>
            <a:off x="251520" y="116632"/>
            <a:ext cx="6120680" cy="4271725"/>
          </a:xfrm>
          <a:prstGeom prst="rect">
            <a:avLst/>
          </a:prstGeom>
          <a:ln>
            <a:solidFill>
              <a:schemeClr val="tx1"/>
            </a:solidFill>
          </a:ln>
        </p:spPr>
      </p:pic>
      <p:sp>
        <p:nvSpPr>
          <p:cNvPr id="6" name="CuadroTexto 5">
            <a:extLst>
              <a:ext uri="{FF2B5EF4-FFF2-40B4-BE49-F238E27FC236}">
                <a16:creationId xmlns:a16="http://schemas.microsoft.com/office/drawing/2014/main" id="{AB2FFF5C-AE3E-4611-95E7-891DEF71C7EB}"/>
              </a:ext>
            </a:extLst>
          </p:cNvPr>
          <p:cNvSpPr txBox="1"/>
          <p:nvPr/>
        </p:nvSpPr>
        <p:spPr>
          <a:xfrm>
            <a:off x="539552" y="4653682"/>
            <a:ext cx="8233631" cy="1384995"/>
          </a:xfrm>
          <a:prstGeom prst="rect">
            <a:avLst/>
          </a:prstGeom>
          <a:noFill/>
          <a:ln>
            <a:solidFill>
              <a:schemeClr val="tx1"/>
            </a:solidFill>
          </a:ln>
        </p:spPr>
        <p:txBody>
          <a:bodyPr wrap="square" rtlCol="0">
            <a:spAutoFit/>
          </a:bodyPr>
          <a:lstStyle/>
          <a:p>
            <a:r>
              <a:rPr lang="es-MX" sz="2800" dirty="0"/>
              <a:t>Ejemplo:</a:t>
            </a:r>
          </a:p>
          <a:p>
            <a:r>
              <a:rPr lang="es-MX" sz="2800" dirty="0"/>
              <a:t>1.S, </a:t>
            </a:r>
            <a:r>
              <a:rPr lang="es-MX" sz="2800" dirty="0">
                <a:highlight>
                  <a:srgbClr val="FFFF00"/>
                </a:highlight>
              </a:rPr>
              <a:t>2.S</a:t>
            </a:r>
            <a:r>
              <a:rPr lang="es-MX" sz="2800" dirty="0"/>
              <a:t>, 3.N, 4.S, </a:t>
            </a:r>
            <a:r>
              <a:rPr lang="es-MX" sz="2800" dirty="0">
                <a:highlight>
                  <a:srgbClr val="FFFF00"/>
                </a:highlight>
              </a:rPr>
              <a:t>5.N</a:t>
            </a:r>
            <a:r>
              <a:rPr lang="es-MX" sz="2800" dirty="0"/>
              <a:t>, 6.S, 7.N, 8.S, 9.S, 10.S, 11.S, </a:t>
            </a:r>
          </a:p>
          <a:p>
            <a:r>
              <a:rPr lang="es-MX" sz="2800" dirty="0">
                <a:highlight>
                  <a:srgbClr val="FFFF00"/>
                </a:highlight>
              </a:rPr>
              <a:t>12.N</a:t>
            </a:r>
            <a:r>
              <a:rPr lang="es-MX" sz="2800" dirty="0"/>
              <a:t>, 13.S, 14.N, 15.S, 16.S, 17.S, 18.S, 19.S, 20.S</a:t>
            </a:r>
          </a:p>
        </p:txBody>
      </p:sp>
    </p:spTree>
    <p:extLst>
      <p:ext uri="{BB962C8B-B14F-4D97-AF65-F5344CB8AC3E}">
        <p14:creationId xmlns:p14="http://schemas.microsoft.com/office/powerpoint/2010/main" val="62133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Imagen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40" y="460906"/>
            <a:ext cx="9073008" cy="5832648"/>
          </a:xfrm>
          <a:prstGeom prst="rect">
            <a:avLst/>
          </a:prstGeom>
        </p:spPr>
      </p:pic>
    </p:spTree>
    <p:extLst>
      <p:ext uri="{BB962C8B-B14F-4D97-AF65-F5344CB8AC3E}">
        <p14:creationId xmlns:p14="http://schemas.microsoft.com/office/powerpoint/2010/main" val="3839778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uadroTexto 4">
            <a:extLst>
              <a:ext uri="{FF2B5EF4-FFF2-40B4-BE49-F238E27FC236}">
                <a16:creationId xmlns:a16="http://schemas.microsoft.com/office/drawing/2014/main" id="{AB9AD131-DEBD-4F71-8471-75CE432EACBA}"/>
              </a:ext>
            </a:extLst>
          </p:cNvPr>
          <p:cNvSpPr txBox="1"/>
          <p:nvPr/>
        </p:nvSpPr>
        <p:spPr>
          <a:xfrm>
            <a:off x="647564" y="260648"/>
            <a:ext cx="7848872" cy="6093976"/>
          </a:xfrm>
          <a:prstGeom prst="rect">
            <a:avLst/>
          </a:prstGeom>
          <a:solidFill>
            <a:schemeClr val="bg1"/>
          </a:solidFill>
          <a:ln>
            <a:solidFill>
              <a:schemeClr val="tx1"/>
            </a:solidFill>
          </a:ln>
        </p:spPr>
        <p:txBody>
          <a:bodyPr wrap="square">
            <a:spAutoFit/>
          </a:bodyPr>
          <a:lstStyle/>
          <a:p>
            <a:pPr algn="just"/>
            <a:r>
              <a:rPr lang="es-MX" b="1" i="0" dirty="0">
                <a:solidFill>
                  <a:srgbClr val="000000"/>
                </a:solidFill>
                <a:effectLst/>
                <a:latin typeface="Century Gothic" panose="020B0502020202020204" pitchFamily="34" charset="0"/>
              </a:rPr>
              <a:t>RESULTADOS DE ALGUNOS ESTUDIOS CON M-CHAT-R/F Y M-CHAT</a:t>
            </a:r>
          </a:p>
          <a:p>
            <a:pPr algn="just"/>
            <a:endParaRPr lang="es-MX" b="0" i="0" dirty="0">
              <a:solidFill>
                <a:srgbClr val="000000"/>
              </a:solidFill>
              <a:effectLst/>
              <a:latin typeface="Century Gothic" panose="020B0502020202020204" pitchFamily="34" charset="0"/>
            </a:endParaRPr>
          </a:p>
          <a:p>
            <a:pPr algn="just">
              <a:buFont typeface="Arial" panose="020B0604020202020204" pitchFamily="34" charset="0"/>
              <a:buChar char="•"/>
            </a:pPr>
            <a:r>
              <a:rPr lang="es-MX" b="0" i="0" dirty="0">
                <a:solidFill>
                  <a:srgbClr val="000000"/>
                </a:solidFill>
                <a:effectLst/>
                <a:latin typeface="Century Gothic" panose="020B0502020202020204" pitchFamily="34" charset="0"/>
              </a:rPr>
              <a:t>Kim SH et al (2016), en niños nacidos muy prematuros evaluados a los dos años de edad Sensibilidad 52%, especificidad 84%.</a:t>
            </a:r>
          </a:p>
          <a:p>
            <a:pPr algn="just">
              <a:buFont typeface="Arial" panose="020B0604020202020204" pitchFamily="34" charset="0"/>
              <a:buChar char="•"/>
            </a:pPr>
            <a:endParaRPr lang="es-MX" b="0" i="0" dirty="0">
              <a:solidFill>
                <a:srgbClr val="000000"/>
              </a:solidFill>
              <a:effectLst/>
              <a:latin typeface="Century Gothic" panose="020B0502020202020204" pitchFamily="34" charset="0"/>
            </a:endParaRPr>
          </a:p>
          <a:p>
            <a:pPr algn="just">
              <a:buFont typeface="Arial" panose="020B0604020202020204" pitchFamily="34" charset="0"/>
              <a:buChar char="•"/>
            </a:pPr>
            <a:r>
              <a:rPr lang="es-MX" b="0" i="0" dirty="0" err="1">
                <a:solidFill>
                  <a:srgbClr val="000000"/>
                </a:solidFill>
                <a:effectLst/>
                <a:latin typeface="Century Gothic" panose="020B0502020202020204" pitchFamily="34" charset="0"/>
              </a:rPr>
              <a:t>Robins</a:t>
            </a:r>
            <a:r>
              <a:rPr lang="es-MX" b="0" i="0" dirty="0">
                <a:solidFill>
                  <a:srgbClr val="000000"/>
                </a:solidFill>
                <a:effectLst/>
                <a:latin typeface="Century Gothic" panose="020B0502020202020204" pitchFamily="34" charset="0"/>
              </a:rPr>
              <a:t> DL et al (</a:t>
            </a:r>
            <a:r>
              <a:rPr lang="es-MX" b="0" i="0" dirty="0" err="1">
                <a:solidFill>
                  <a:srgbClr val="000000"/>
                </a:solidFill>
                <a:effectLst/>
                <a:latin typeface="Century Gothic" panose="020B0502020202020204" pitchFamily="34" charset="0"/>
              </a:rPr>
              <a:t>Robins</a:t>
            </a:r>
            <a:r>
              <a:rPr lang="es-MX" b="0" i="0" dirty="0">
                <a:solidFill>
                  <a:srgbClr val="000000"/>
                </a:solidFill>
                <a:effectLst/>
                <a:latin typeface="Century Gothic" panose="020B0502020202020204" pitchFamily="34" charset="0"/>
              </a:rPr>
              <a:t> DL, 2014) compararon la versión M-CHAT con M-CHAT-R encontrando que esta última detectaba más casos que la versión previa. Ellos evaluaron 16,115 niños durante las exploraciones de crecimiento y desarrollo entre los 18 y 24 meses.</a:t>
            </a:r>
          </a:p>
          <a:p>
            <a:pPr algn="just">
              <a:buFont typeface="Arial" panose="020B0604020202020204" pitchFamily="34" charset="0"/>
              <a:buChar char="•"/>
            </a:pPr>
            <a:endParaRPr lang="es-MX" b="0" i="0" dirty="0">
              <a:solidFill>
                <a:srgbClr val="000000"/>
              </a:solidFill>
              <a:effectLst/>
              <a:latin typeface="Century Gothic" panose="020B0502020202020204" pitchFamily="34" charset="0"/>
            </a:endParaRPr>
          </a:p>
          <a:p>
            <a:pPr algn="just">
              <a:buFont typeface="Arial" panose="020B0604020202020204" pitchFamily="34" charset="0"/>
              <a:buChar char="•"/>
            </a:pPr>
            <a:r>
              <a:rPr lang="es-MX" b="0" i="0" dirty="0" err="1">
                <a:solidFill>
                  <a:srgbClr val="000000"/>
                </a:solidFill>
                <a:effectLst/>
                <a:latin typeface="Century Gothic" panose="020B0502020202020204" pitchFamily="34" charset="0"/>
              </a:rPr>
              <a:t>Baduel</a:t>
            </a:r>
            <a:r>
              <a:rPr lang="es-MX" b="0" i="0" dirty="0">
                <a:solidFill>
                  <a:srgbClr val="000000"/>
                </a:solidFill>
                <a:effectLst/>
                <a:latin typeface="Century Gothic" panose="020B0502020202020204" pitchFamily="34" charset="0"/>
              </a:rPr>
              <a:t> S et al (</a:t>
            </a:r>
            <a:r>
              <a:rPr lang="es-MX" b="0" i="0" dirty="0" err="1">
                <a:solidFill>
                  <a:srgbClr val="000000"/>
                </a:solidFill>
                <a:effectLst/>
                <a:latin typeface="Century Gothic" panose="020B0502020202020204" pitchFamily="34" charset="0"/>
              </a:rPr>
              <a:t>Badul</a:t>
            </a:r>
            <a:r>
              <a:rPr lang="es-MX" b="0" i="0" dirty="0">
                <a:solidFill>
                  <a:srgbClr val="000000"/>
                </a:solidFill>
                <a:effectLst/>
                <a:latin typeface="Century Gothic" panose="020B0502020202020204" pitchFamily="34" charset="0"/>
              </a:rPr>
              <a:t> S, 2016) utilizando la versión francesa de la M-CHAT evaluaron a 1227 niños de bajo riesgo, 20 de ellos fueron positivos en el M-CHAT. A los 36 meses 12 de los 20 niños de riesgo positivo fueron </a:t>
            </a:r>
            <a:r>
              <a:rPr lang="es-MX" b="0" i="0" dirty="0" err="1">
                <a:solidFill>
                  <a:srgbClr val="000000"/>
                </a:solidFill>
                <a:effectLst/>
                <a:latin typeface="Century Gothic" panose="020B0502020202020204" pitchFamily="34" charset="0"/>
              </a:rPr>
              <a:t>dignosticados</a:t>
            </a:r>
            <a:r>
              <a:rPr lang="es-MX" b="0" i="0" dirty="0">
                <a:solidFill>
                  <a:srgbClr val="000000"/>
                </a:solidFill>
                <a:effectLst/>
                <a:latin typeface="Century Gothic" panose="020B0502020202020204" pitchFamily="34" charset="0"/>
              </a:rPr>
              <a:t> con TEA.  El valor predictivo positivo se estimó en 0.60 considerándolo un instrumento útil para el screening.</a:t>
            </a:r>
          </a:p>
          <a:p>
            <a:pPr algn="just">
              <a:buFont typeface="Arial" panose="020B0604020202020204" pitchFamily="34" charset="0"/>
              <a:buChar char="•"/>
            </a:pPr>
            <a:endParaRPr lang="es-MX" dirty="0">
              <a:solidFill>
                <a:srgbClr val="000000"/>
              </a:solidFill>
              <a:latin typeface="Century Gothic" panose="020B0502020202020204" pitchFamily="34" charset="0"/>
            </a:endParaRPr>
          </a:p>
          <a:p>
            <a:pPr algn="just">
              <a:buFont typeface="Arial" panose="020B0604020202020204" pitchFamily="34" charset="0"/>
              <a:buChar char="•"/>
            </a:pPr>
            <a:endParaRPr lang="es-MX" b="0" i="0" dirty="0">
              <a:solidFill>
                <a:srgbClr val="000000"/>
              </a:solidFill>
              <a:effectLst/>
              <a:latin typeface="Century Gothic" panose="020B0502020202020204" pitchFamily="34" charset="0"/>
            </a:endParaRPr>
          </a:p>
          <a:p>
            <a:pPr algn="just"/>
            <a:r>
              <a:rPr lang="es-MX" sz="2800" b="1" dirty="0">
                <a:solidFill>
                  <a:srgbClr val="000000"/>
                </a:solidFill>
                <a:latin typeface="Century Gothic" panose="020B0502020202020204" pitchFamily="34" charset="0"/>
              </a:rPr>
              <a:t>Importante:</a:t>
            </a:r>
          </a:p>
          <a:p>
            <a:pPr algn="just"/>
            <a:r>
              <a:rPr lang="es-MX" sz="2800" b="1" i="0" dirty="0">
                <a:solidFill>
                  <a:srgbClr val="000000"/>
                </a:solidFill>
                <a:effectLst/>
                <a:latin typeface="Century Gothic" panose="020B0502020202020204" pitchFamily="34" charset="0"/>
              </a:rPr>
              <a:t>Lo que mayor cuidado se debe tener es en los falsos negativos.</a:t>
            </a:r>
          </a:p>
        </p:txBody>
      </p:sp>
    </p:spTree>
    <p:extLst>
      <p:ext uri="{BB962C8B-B14F-4D97-AF65-F5344CB8AC3E}">
        <p14:creationId xmlns:p14="http://schemas.microsoft.com/office/powerpoint/2010/main" val="6043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F7E0A-D50E-D2D0-36F6-F34685748235}"/>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AD3FE746-3DC2-FB91-6A6A-25FA098F6DCA}"/>
              </a:ext>
            </a:extLst>
          </p:cNvPr>
          <p:cNvSpPr/>
          <p:nvPr/>
        </p:nvSpPr>
        <p:spPr>
          <a:xfrm>
            <a:off x="1115616" y="2684295"/>
            <a:ext cx="7092788" cy="3785652"/>
          </a:xfrm>
          <a:prstGeom prst="rect">
            <a:avLst/>
          </a:prstGeom>
          <a:solidFill>
            <a:srgbClr val="FFFFFF">
              <a:alpha val="56863"/>
            </a:srgbClr>
          </a:solidFill>
        </p:spPr>
        <p:txBody>
          <a:bodyPr wrap="square">
            <a:spAutoFit/>
          </a:bodyPr>
          <a:lstStyle/>
          <a:p>
            <a:pPr marL="342900" indent="-342900" algn="just">
              <a:buFont typeface="Arial" panose="020B0604020202020204" pitchFamily="34" charset="0"/>
              <a:buChar char="•"/>
            </a:pPr>
            <a:r>
              <a:rPr lang="es-ES" sz="2400" dirty="0">
                <a:solidFill>
                  <a:srgbClr val="5E0071"/>
                </a:solidFill>
              </a:rPr>
              <a:t>Los niveles del DSM-5 son controvertidos.</a:t>
            </a:r>
          </a:p>
          <a:p>
            <a:pPr marL="342900" indent="-342900" algn="just">
              <a:buFont typeface="Arial" panose="020B0604020202020204" pitchFamily="34" charset="0"/>
              <a:buChar char="•"/>
            </a:pPr>
            <a:r>
              <a:rPr lang="es-ES" sz="2400" dirty="0">
                <a:solidFill>
                  <a:srgbClr val="5E0071"/>
                </a:solidFill>
              </a:rPr>
              <a:t>No me gusta usarlos, pero son una herramienta útil a veces, como en esta ocasión.</a:t>
            </a:r>
          </a:p>
          <a:p>
            <a:pPr marL="342900" indent="-342900" algn="just">
              <a:buFont typeface="Arial" panose="020B0604020202020204" pitchFamily="34" charset="0"/>
              <a:buChar char="•"/>
            </a:pPr>
            <a:r>
              <a:rPr lang="es-ES" sz="2400" dirty="0">
                <a:solidFill>
                  <a:srgbClr val="5E0071"/>
                </a:solidFill>
              </a:rPr>
              <a:t>Nos ayudarán a visualizar comportamientos y ajustes mínimos en el aula.</a:t>
            </a:r>
          </a:p>
          <a:p>
            <a:pPr marL="342900" indent="-342900" algn="just">
              <a:buFont typeface="Arial" panose="020B0604020202020204" pitchFamily="34" charset="0"/>
              <a:buChar char="•"/>
            </a:pPr>
            <a:r>
              <a:rPr lang="es-ES" sz="2400" dirty="0">
                <a:solidFill>
                  <a:srgbClr val="5E0071"/>
                </a:solidFill>
              </a:rPr>
              <a:t>Es la presente una introducción breve; no entraremos en detalles profundos.</a:t>
            </a:r>
          </a:p>
          <a:p>
            <a:pPr marL="342900" indent="-342900" algn="just">
              <a:buFont typeface="Arial" panose="020B0604020202020204" pitchFamily="34" charset="0"/>
              <a:buChar char="•"/>
            </a:pPr>
            <a:r>
              <a:rPr lang="es-ES" sz="2400" dirty="0">
                <a:solidFill>
                  <a:srgbClr val="5E0071"/>
                </a:solidFill>
              </a:rPr>
              <a:t>El objetivo es tener un panorama general para empezar el ciclo escolar con más dudas de las que ya tenían (así es, más dudas).</a:t>
            </a:r>
            <a:endParaRPr lang="es-MX" sz="2400" dirty="0">
              <a:solidFill>
                <a:srgbClr val="5E0071"/>
              </a:solidFill>
            </a:endParaRPr>
          </a:p>
        </p:txBody>
      </p:sp>
      <p:pic>
        <p:nvPicPr>
          <p:cNvPr id="2" name="Imagen 1">
            <a:extLst>
              <a:ext uri="{FF2B5EF4-FFF2-40B4-BE49-F238E27FC236}">
                <a16:creationId xmlns:a16="http://schemas.microsoft.com/office/drawing/2014/main" id="{0F54900F-5A11-9447-27F0-78DBCA3B6161}"/>
              </a:ext>
            </a:extLst>
          </p:cNvPr>
          <p:cNvPicPr>
            <a:picLocks noChangeAspect="1"/>
          </p:cNvPicPr>
          <p:nvPr/>
        </p:nvPicPr>
        <p:blipFill>
          <a:blip r:embed="rId2"/>
          <a:stretch>
            <a:fillRect/>
          </a:stretch>
        </p:blipFill>
        <p:spPr>
          <a:xfrm>
            <a:off x="1198" y="-21831"/>
            <a:ext cx="9144000" cy="771608"/>
          </a:xfrm>
          <a:prstGeom prst="rect">
            <a:avLst/>
          </a:prstGeom>
        </p:spPr>
      </p:pic>
      <p:sp>
        <p:nvSpPr>
          <p:cNvPr id="3" name="12 Rectángulo">
            <a:extLst>
              <a:ext uri="{FF2B5EF4-FFF2-40B4-BE49-F238E27FC236}">
                <a16:creationId xmlns:a16="http://schemas.microsoft.com/office/drawing/2014/main" id="{37CF037B-D14E-1FF3-C921-7386C1682AC8}"/>
              </a:ext>
            </a:extLst>
          </p:cNvPr>
          <p:cNvSpPr/>
          <p:nvPr/>
        </p:nvSpPr>
        <p:spPr>
          <a:xfrm>
            <a:off x="1115616" y="2204864"/>
            <a:ext cx="7092788" cy="461665"/>
          </a:xfrm>
          <a:prstGeom prst="rect">
            <a:avLst/>
          </a:prstGeom>
          <a:solidFill>
            <a:srgbClr val="FFFFFF">
              <a:alpha val="56863"/>
            </a:srgbClr>
          </a:solidFill>
        </p:spPr>
        <p:txBody>
          <a:bodyPr wrap="square">
            <a:spAutoFit/>
          </a:bodyPr>
          <a:lstStyle/>
          <a:p>
            <a:pPr algn="just"/>
            <a:r>
              <a:rPr lang="es-MX" sz="2400" dirty="0">
                <a:solidFill>
                  <a:srgbClr val="5E0071"/>
                </a:solidFill>
              </a:rPr>
              <a:t>Aclaración</a:t>
            </a:r>
          </a:p>
        </p:txBody>
      </p:sp>
      <p:pic>
        <p:nvPicPr>
          <p:cNvPr id="4" name="Imagen 3" descr="Logotipo&#10;&#10;El contenido generado por IA puede ser incorrecto.">
            <a:extLst>
              <a:ext uri="{FF2B5EF4-FFF2-40B4-BE49-F238E27FC236}">
                <a16:creationId xmlns:a16="http://schemas.microsoft.com/office/drawing/2014/main" id="{A81321D0-6F7B-099F-F0CA-931EE683696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2846027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ychological Testing: What Is It, Types, and More I Psych Central">
            <a:extLst>
              <a:ext uri="{FF2B5EF4-FFF2-40B4-BE49-F238E27FC236}">
                <a16:creationId xmlns:a16="http://schemas.microsoft.com/office/drawing/2014/main" id="{E9433963-1285-F841-3C99-DB48908F77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039516" cy="302963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C49E6DF3-B155-DBFE-6926-7505ABB1D678}"/>
              </a:ext>
            </a:extLst>
          </p:cNvPr>
          <p:cNvSpPr/>
          <p:nvPr/>
        </p:nvSpPr>
        <p:spPr>
          <a:xfrm>
            <a:off x="4364814" y="-125073"/>
            <a:ext cx="4520212" cy="3154710"/>
          </a:xfrm>
          <a:prstGeom prst="rect">
            <a:avLst/>
          </a:prstGeom>
          <a:noFill/>
        </p:spPr>
        <p:txBody>
          <a:bodyPr wrap="none" lIns="91440" tIns="45720" rIns="91440" bIns="45720">
            <a:spAutoFit/>
          </a:bodyPr>
          <a:lstStyle/>
          <a:p>
            <a:pPr algn="ctr"/>
            <a:r>
              <a:rPr lang="es-ES" sz="199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TASI</a:t>
            </a:r>
          </a:p>
        </p:txBody>
      </p:sp>
      <p:sp>
        <p:nvSpPr>
          <p:cNvPr id="8" name="CuadroTexto 7">
            <a:extLst>
              <a:ext uri="{FF2B5EF4-FFF2-40B4-BE49-F238E27FC236}">
                <a16:creationId xmlns:a16="http://schemas.microsoft.com/office/drawing/2014/main" id="{2F888DEC-9C91-C345-73AA-821FD06551B3}"/>
              </a:ext>
            </a:extLst>
          </p:cNvPr>
          <p:cNvSpPr txBox="1"/>
          <p:nvPr/>
        </p:nvSpPr>
        <p:spPr>
          <a:xfrm>
            <a:off x="286870" y="3661048"/>
            <a:ext cx="8722659" cy="3108543"/>
          </a:xfrm>
          <a:prstGeom prst="rect">
            <a:avLst/>
          </a:prstGeom>
          <a:noFill/>
        </p:spPr>
        <p:txBody>
          <a:bodyPr wrap="square">
            <a:spAutoFit/>
          </a:bodyPr>
          <a:lstStyle/>
          <a:p>
            <a:r>
              <a:rPr lang="en-US" sz="3600" b="1" dirty="0">
                <a:solidFill>
                  <a:schemeClr val="accent1"/>
                </a:solidFill>
              </a:rPr>
              <a:t>Toddler Autism Symptom Inventory (TASI)</a:t>
            </a:r>
          </a:p>
          <a:p>
            <a:r>
              <a:rPr lang="es-ES" sz="2400" b="1" dirty="0">
                <a:solidFill>
                  <a:schemeClr val="bg1">
                    <a:lumMod val="50000"/>
                  </a:schemeClr>
                </a:solidFill>
              </a:rPr>
              <a:t>(Inventario de Síntomas de Autismo para Niños Pequeños)</a:t>
            </a:r>
          </a:p>
          <a:p>
            <a:endParaRPr lang="en-US" sz="2400" b="1" dirty="0">
              <a:solidFill>
                <a:schemeClr val="bg1">
                  <a:lumMod val="50000"/>
                </a:schemeClr>
              </a:solidFill>
            </a:endParaRPr>
          </a:p>
          <a:p>
            <a:r>
              <a:rPr lang="en-US" sz="2800" b="1" dirty="0" err="1">
                <a:solidFill>
                  <a:schemeClr val="bg1">
                    <a:lumMod val="50000"/>
                  </a:schemeClr>
                </a:solidFill>
              </a:rPr>
              <a:t>Edad</a:t>
            </a:r>
            <a:r>
              <a:rPr lang="en-US" sz="2800" b="1" dirty="0">
                <a:solidFill>
                  <a:schemeClr val="bg1">
                    <a:lumMod val="50000"/>
                  </a:schemeClr>
                </a:solidFill>
              </a:rPr>
              <a:t> de </a:t>
            </a:r>
            <a:r>
              <a:rPr lang="en-US" sz="2800" b="1" dirty="0" err="1">
                <a:solidFill>
                  <a:schemeClr val="bg1">
                    <a:lumMod val="50000"/>
                  </a:schemeClr>
                </a:solidFill>
              </a:rPr>
              <a:t>aplicación</a:t>
            </a:r>
            <a:r>
              <a:rPr lang="en-US" sz="2800" b="1" dirty="0">
                <a:solidFill>
                  <a:schemeClr val="bg1">
                    <a:lumMod val="50000"/>
                  </a:schemeClr>
                </a:solidFill>
              </a:rPr>
              <a:t>: 12 meses a 36 meses con 30 días</a:t>
            </a:r>
          </a:p>
          <a:p>
            <a:r>
              <a:rPr lang="en-US" sz="2800" b="1" dirty="0">
                <a:solidFill>
                  <a:schemeClr val="bg1">
                    <a:lumMod val="50000"/>
                  </a:schemeClr>
                </a:solidFill>
              </a:rPr>
              <a:t>Tipo de </a:t>
            </a:r>
            <a:r>
              <a:rPr lang="en-US" sz="2800" b="1" dirty="0" err="1">
                <a:solidFill>
                  <a:schemeClr val="bg1">
                    <a:lumMod val="50000"/>
                  </a:schemeClr>
                </a:solidFill>
              </a:rPr>
              <a:t>entrenamiento</a:t>
            </a:r>
            <a:r>
              <a:rPr lang="en-US" sz="2800" b="1" dirty="0">
                <a:solidFill>
                  <a:schemeClr val="bg1">
                    <a:lumMod val="50000"/>
                  </a:schemeClr>
                </a:solidFill>
              </a:rPr>
              <a:t>: </a:t>
            </a:r>
            <a:r>
              <a:rPr lang="es-ES" sz="2800" b="1" dirty="0">
                <a:solidFill>
                  <a:schemeClr val="bg1">
                    <a:lumMod val="50000"/>
                  </a:schemeClr>
                </a:solidFill>
              </a:rPr>
              <a:t>requiere entrenamiento significativo y experiencia en el desarrollo típico y atípico.</a:t>
            </a:r>
          </a:p>
          <a:p>
            <a:r>
              <a:rPr lang="es-ES" sz="2800" b="1" dirty="0">
                <a:solidFill>
                  <a:schemeClr val="bg1">
                    <a:lumMod val="50000"/>
                  </a:schemeClr>
                </a:solidFill>
              </a:rPr>
              <a:t>Creado conforme el DSM-5: Sí</a:t>
            </a:r>
            <a:endParaRPr lang="es-MX" sz="2800" b="1" dirty="0">
              <a:solidFill>
                <a:schemeClr val="bg1">
                  <a:lumMod val="50000"/>
                </a:schemeClr>
              </a:solidFill>
            </a:endParaRPr>
          </a:p>
        </p:txBody>
      </p:sp>
    </p:spTree>
    <p:extLst>
      <p:ext uri="{BB962C8B-B14F-4D97-AF65-F5344CB8AC3E}">
        <p14:creationId xmlns:p14="http://schemas.microsoft.com/office/powerpoint/2010/main" val="3985644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ychological Testing: What Is It, Types, and More I Psych Central">
            <a:extLst>
              <a:ext uri="{FF2B5EF4-FFF2-40B4-BE49-F238E27FC236}">
                <a16:creationId xmlns:a16="http://schemas.microsoft.com/office/drawing/2014/main" id="{E9433963-1285-F841-3C99-DB48908F77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1039906" cy="77993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F888DEC-9C91-C345-73AA-821FD06551B3}"/>
              </a:ext>
            </a:extLst>
          </p:cNvPr>
          <p:cNvSpPr txBox="1"/>
          <p:nvPr/>
        </p:nvSpPr>
        <p:spPr>
          <a:xfrm>
            <a:off x="1039906" y="93095"/>
            <a:ext cx="8722659" cy="646331"/>
          </a:xfrm>
          <a:prstGeom prst="rect">
            <a:avLst/>
          </a:prstGeom>
          <a:noFill/>
        </p:spPr>
        <p:txBody>
          <a:bodyPr wrap="square">
            <a:spAutoFit/>
          </a:bodyPr>
          <a:lstStyle/>
          <a:p>
            <a:r>
              <a:rPr lang="en-US" sz="3600" b="1" dirty="0">
                <a:solidFill>
                  <a:schemeClr val="accent1"/>
                </a:solidFill>
              </a:rPr>
              <a:t>Toddler Autism Symptom Inventory (TASI)</a:t>
            </a:r>
          </a:p>
        </p:txBody>
      </p:sp>
      <p:pic>
        <p:nvPicPr>
          <p:cNvPr id="3" name="Imagen 2">
            <a:extLst>
              <a:ext uri="{FF2B5EF4-FFF2-40B4-BE49-F238E27FC236}">
                <a16:creationId xmlns:a16="http://schemas.microsoft.com/office/drawing/2014/main" id="{82507901-B10D-D56C-DAA8-7BB2CD6B8E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683" y="1577789"/>
            <a:ext cx="3693458" cy="4150659"/>
          </a:xfrm>
          <a:prstGeom prst="rect">
            <a:avLst/>
          </a:prstGeom>
          <a:ln>
            <a:solidFill>
              <a:schemeClr val="accent1"/>
            </a:solidFill>
          </a:ln>
        </p:spPr>
      </p:pic>
      <p:pic>
        <p:nvPicPr>
          <p:cNvPr id="6" name="Imagen 5">
            <a:extLst>
              <a:ext uri="{FF2B5EF4-FFF2-40B4-BE49-F238E27FC236}">
                <a16:creationId xmlns:a16="http://schemas.microsoft.com/office/drawing/2014/main" id="{38193CFA-174A-2676-63B0-517AC924E5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11507" y="2299608"/>
            <a:ext cx="3693458" cy="4052049"/>
          </a:xfrm>
          <a:prstGeom prst="rect">
            <a:avLst/>
          </a:prstGeom>
          <a:ln>
            <a:solidFill>
              <a:schemeClr val="accent1"/>
            </a:solidFill>
          </a:ln>
        </p:spPr>
      </p:pic>
      <p:pic>
        <p:nvPicPr>
          <p:cNvPr id="9" name="Imagen 8">
            <a:extLst>
              <a:ext uri="{FF2B5EF4-FFF2-40B4-BE49-F238E27FC236}">
                <a16:creationId xmlns:a16="http://schemas.microsoft.com/office/drawing/2014/main" id="{2E24A102-8762-1438-71F1-C7F853763E7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81918" y="2788026"/>
            <a:ext cx="3541059" cy="4052049"/>
          </a:xfrm>
          <a:prstGeom prst="rect">
            <a:avLst/>
          </a:prstGeom>
          <a:ln>
            <a:solidFill>
              <a:schemeClr val="accent1"/>
            </a:solidFill>
          </a:ln>
        </p:spPr>
      </p:pic>
      <p:sp>
        <p:nvSpPr>
          <p:cNvPr id="10" name="CuadroTexto 9">
            <a:extLst>
              <a:ext uri="{FF2B5EF4-FFF2-40B4-BE49-F238E27FC236}">
                <a16:creationId xmlns:a16="http://schemas.microsoft.com/office/drawing/2014/main" id="{049ABBE1-EED8-DAE9-A946-198F965CFBD3}"/>
              </a:ext>
            </a:extLst>
          </p:cNvPr>
          <p:cNvSpPr txBox="1"/>
          <p:nvPr/>
        </p:nvSpPr>
        <p:spPr>
          <a:xfrm>
            <a:off x="430307" y="1031242"/>
            <a:ext cx="2635623" cy="646331"/>
          </a:xfrm>
          <a:prstGeom prst="rect">
            <a:avLst/>
          </a:prstGeom>
          <a:noFill/>
        </p:spPr>
        <p:txBody>
          <a:bodyPr wrap="square">
            <a:spAutoFit/>
          </a:bodyPr>
          <a:lstStyle/>
          <a:p>
            <a:r>
              <a:rPr lang="en-US" sz="3600" b="1" dirty="0" err="1">
                <a:solidFill>
                  <a:schemeClr val="accent1"/>
                </a:solidFill>
              </a:rPr>
              <a:t>Entrevista</a:t>
            </a:r>
            <a:endParaRPr lang="en-US" sz="3600" b="1" dirty="0">
              <a:solidFill>
                <a:schemeClr val="accent1"/>
              </a:solidFill>
            </a:endParaRPr>
          </a:p>
        </p:txBody>
      </p:sp>
      <p:sp>
        <p:nvSpPr>
          <p:cNvPr id="11" name="CuadroTexto 10">
            <a:extLst>
              <a:ext uri="{FF2B5EF4-FFF2-40B4-BE49-F238E27FC236}">
                <a16:creationId xmlns:a16="http://schemas.microsoft.com/office/drawing/2014/main" id="{D3D3ACE4-F29D-B0A2-DF3B-C1FB0D12D0E5}"/>
              </a:ext>
            </a:extLst>
          </p:cNvPr>
          <p:cNvSpPr txBox="1"/>
          <p:nvPr/>
        </p:nvSpPr>
        <p:spPr>
          <a:xfrm>
            <a:off x="3774141" y="1646035"/>
            <a:ext cx="2635623" cy="646331"/>
          </a:xfrm>
          <a:prstGeom prst="rect">
            <a:avLst/>
          </a:prstGeom>
          <a:noFill/>
        </p:spPr>
        <p:txBody>
          <a:bodyPr wrap="square">
            <a:spAutoFit/>
          </a:bodyPr>
          <a:lstStyle/>
          <a:p>
            <a:r>
              <a:rPr lang="en-US" sz="3600" b="1" dirty="0">
                <a:solidFill>
                  <a:schemeClr val="accent1"/>
                </a:solidFill>
              </a:rPr>
              <a:t>Manual</a:t>
            </a:r>
          </a:p>
        </p:txBody>
      </p:sp>
      <p:sp>
        <p:nvSpPr>
          <p:cNvPr id="12" name="CuadroTexto 11">
            <a:extLst>
              <a:ext uri="{FF2B5EF4-FFF2-40B4-BE49-F238E27FC236}">
                <a16:creationId xmlns:a16="http://schemas.microsoft.com/office/drawing/2014/main" id="{8846F857-9B37-4C8A-047D-35568B8A98F5}"/>
              </a:ext>
            </a:extLst>
          </p:cNvPr>
          <p:cNvSpPr txBox="1"/>
          <p:nvPr/>
        </p:nvSpPr>
        <p:spPr>
          <a:xfrm>
            <a:off x="6149787" y="2217031"/>
            <a:ext cx="2635623" cy="646331"/>
          </a:xfrm>
          <a:prstGeom prst="rect">
            <a:avLst/>
          </a:prstGeom>
          <a:noFill/>
        </p:spPr>
        <p:txBody>
          <a:bodyPr wrap="square">
            <a:spAutoFit/>
          </a:bodyPr>
          <a:lstStyle/>
          <a:p>
            <a:r>
              <a:rPr lang="en-US" sz="3600" b="1" dirty="0" err="1">
                <a:solidFill>
                  <a:schemeClr val="accent1"/>
                </a:solidFill>
              </a:rPr>
              <a:t>Algoritmo</a:t>
            </a:r>
            <a:endParaRPr lang="en-US" sz="3600" b="1" dirty="0">
              <a:solidFill>
                <a:schemeClr val="accent1"/>
              </a:solidFill>
            </a:endParaRPr>
          </a:p>
        </p:txBody>
      </p:sp>
      <p:sp>
        <p:nvSpPr>
          <p:cNvPr id="14" name="CuadroTexto 13">
            <a:extLst>
              <a:ext uri="{FF2B5EF4-FFF2-40B4-BE49-F238E27FC236}">
                <a16:creationId xmlns:a16="http://schemas.microsoft.com/office/drawing/2014/main" id="{5B39D97B-3A31-04AB-3BC6-A4B6302CB321}"/>
              </a:ext>
            </a:extLst>
          </p:cNvPr>
          <p:cNvSpPr txBox="1"/>
          <p:nvPr/>
        </p:nvSpPr>
        <p:spPr>
          <a:xfrm>
            <a:off x="210670" y="6450391"/>
            <a:ext cx="4881282" cy="369332"/>
          </a:xfrm>
          <a:prstGeom prst="rect">
            <a:avLst/>
          </a:prstGeom>
          <a:noFill/>
        </p:spPr>
        <p:txBody>
          <a:bodyPr wrap="square">
            <a:spAutoFit/>
          </a:bodyPr>
          <a:lstStyle/>
          <a:p>
            <a:r>
              <a:rPr lang="es-MX" dirty="0"/>
              <a:t>https://mchatscreen.com/tasi-translations/</a:t>
            </a:r>
          </a:p>
        </p:txBody>
      </p:sp>
    </p:spTree>
    <p:extLst>
      <p:ext uri="{BB962C8B-B14F-4D97-AF65-F5344CB8AC3E}">
        <p14:creationId xmlns:p14="http://schemas.microsoft.com/office/powerpoint/2010/main" val="697670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ychological Testing: What Is It, Types, and More I Psych Central">
            <a:extLst>
              <a:ext uri="{FF2B5EF4-FFF2-40B4-BE49-F238E27FC236}">
                <a16:creationId xmlns:a16="http://schemas.microsoft.com/office/drawing/2014/main" id="{E9433963-1285-F841-3C99-DB48908F77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1039906" cy="77993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F888DEC-9C91-C345-73AA-821FD06551B3}"/>
              </a:ext>
            </a:extLst>
          </p:cNvPr>
          <p:cNvSpPr txBox="1"/>
          <p:nvPr/>
        </p:nvSpPr>
        <p:spPr>
          <a:xfrm>
            <a:off x="1039906" y="93095"/>
            <a:ext cx="8722659" cy="646331"/>
          </a:xfrm>
          <a:prstGeom prst="rect">
            <a:avLst/>
          </a:prstGeom>
          <a:noFill/>
        </p:spPr>
        <p:txBody>
          <a:bodyPr wrap="square">
            <a:spAutoFit/>
          </a:bodyPr>
          <a:lstStyle/>
          <a:p>
            <a:r>
              <a:rPr lang="en-US" sz="3600" b="1" dirty="0">
                <a:solidFill>
                  <a:schemeClr val="accent1"/>
                </a:solidFill>
              </a:rPr>
              <a:t>Toddler Autism Symptom Inventory (TASI)</a:t>
            </a:r>
          </a:p>
        </p:txBody>
      </p:sp>
      <p:pic>
        <p:nvPicPr>
          <p:cNvPr id="3" name="Imagen 2">
            <a:extLst>
              <a:ext uri="{FF2B5EF4-FFF2-40B4-BE49-F238E27FC236}">
                <a16:creationId xmlns:a16="http://schemas.microsoft.com/office/drawing/2014/main" id="{82507901-B10D-D56C-DAA8-7BB2CD6B8E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683" y="1577789"/>
            <a:ext cx="1962398" cy="2205317"/>
          </a:xfrm>
          <a:prstGeom prst="rect">
            <a:avLst/>
          </a:prstGeom>
          <a:ln>
            <a:solidFill>
              <a:schemeClr val="accent1"/>
            </a:solidFill>
          </a:ln>
        </p:spPr>
      </p:pic>
      <p:sp>
        <p:nvSpPr>
          <p:cNvPr id="10" name="CuadroTexto 9">
            <a:extLst>
              <a:ext uri="{FF2B5EF4-FFF2-40B4-BE49-F238E27FC236}">
                <a16:creationId xmlns:a16="http://schemas.microsoft.com/office/drawing/2014/main" id="{049ABBE1-EED8-DAE9-A946-198F965CFBD3}"/>
              </a:ext>
            </a:extLst>
          </p:cNvPr>
          <p:cNvSpPr txBox="1"/>
          <p:nvPr/>
        </p:nvSpPr>
        <p:spPr>
          <a:xfrm>
            <a:off x="0" y="990193"/>
            <a:ext cx="2250141" cy="646331"/>
          </a:xfrm>
          <a:prstGeom prst="rect">
            <a:avLst/>
          </a:prstGeom>
          <a:noFill/>
        </p:spPr>
        <p:txBody>
          <a:bodyPr wrap="square">
            <a:spAutoFit/>
          </a:bodyPr>
          <a:lstStyle/>
          <a:p>
            <a:r>
              <a:rPr lang="en-US" sz="3600" b="1" dirty="0" err="1">
                <a:solidFill>
                  <a:schemeClr val="accent1"/>
                </a:solidFill>
              </a:rPr>
              <a:t>Entrevista</a:t>
            </a:r>
            <a:endParaRPr lang="en-US" sz="3600" b="1" dirty="0">
              <a:solidFill>
                <a:schemeClr val="accent1"/>
              </a:solidFill>
            </a:endParaRPr>
          </a:p>
        </p:txBody>
      </p:sp>
      <p:pic>
        <p:nvPicPr>
          <p:cNvPr id="4" name="Imagen 3">
            <a:extLst>
              <a:ext uri="{FF2B5EF4-FFF2-40B4-BE49-F238E27FC236}">
                <a16:creationId xmlns:a16="http://schemas.microsoft.com/office/drawing/2014/main" id="{4374E9D4-2B09-EDDF-CE0B-032D244333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53870" y="914399"/>
            <a:ext cx="5661212" cy="5948109"/>
          </a:xfrm>
          <a:prstGeom prst="rect">
            <a:avLst/>
          </a:prstGeom>
        </p:spPr>
      </p:pic>
    </p:spTree>
    <p:extLst>
      <p:ext uri="{BB962C8B-B14F-4D97-AF65-F5344CB8AC3E}">
        <p14:creationId xmlns:p14="http://schemas.microsoft.com/office/powerpoint/2010/main" val="979826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ychological Testing: What Is It, Types, and More I Psych Central">
            <a:extLst>
              <a:ext uri="{FF2B5EF4-FFF2-40B4-BE49-F238E27FC236}">
                <a16:creationId xmlns:a16="http://schemas.microsoft.com/office/drawing/2014/main" id="{E9433963-1285-F841-3C99-DB48908F77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1039906" cy="77993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F888DEC-9C91-C345-73AA-821FD06551B3}"/>
              </a:ext>
            </a:extLst>
          </p:cNvPr>
          <p:cNvSpPr txBox="1"/>
          <p:nvPr/>
        </p:nvSpPr>
        <p:spPr>
          <a:xfrm>
            <a:off x="1039906" y="93095"/>
            <a:ext cx="8722659" cy="646331"/>
          </a:xfrm>
          <a:prstGeom prst="rect">
            <a:avLst/>
          </a:prstGeom>
          <a:noFill/>
        </p:spPr>
        <p:txBody>
          <a:bodyPr wrap="square">
            <a:spAutoFit/>
          </a:bodyPr>
          <a:lstStyle/>
          <a:p>
            <a:r>
              <a:rPr lang="en-US" sz="3600" b="1" dirty="0">
                <a:solidFill>
                  <a:schemeClr val="accent1"/>
                </a:solidFill>
              </a:rPr>
              <a:t>Toddler Autism Symptom Inventory (TASI)</a:t>
            </a:r>
          </a:p>
        </p:txBody>
      </p:sp>
      <p:pic>
        <p:nvPicPr>
          <p:cNvPr id="2" name="Imagen 1">
            <a:extLst>
              <a:ext uri="{FF2B5EF4-FFF2-40B4-BE49-F238E27FC236}">
                <a16:creationId xmlns:a16="http://schemas.microsoft.com/office/drawing/2014/main" id="{C51F713D-4205-6D18-F3F8-AEE676B3B6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78" y="1573466"/>
            <a:ext cx="1621869" cy="1779333"/>
          </a:xfrm>
          <a:prstGeom prst="rect">
            <a:avLst/>
          </a:prstGeom>
          <a:ln>
            <a:solidFill>
              <a:schemeClr val="accent1"/>
            </a:solidFill>
          </a:ln>
        </p:spPr>
      </p:pic>
      <p:sp>
        <p:nvSpPr>
          <p:cNvPr id="5" name="CuadroTexto 4">
            <a:extLst>
              <a:ext uri="{FF2B5EF4-FFF2-40B4-BE49-F238E27FC236}">
                <a16:creationId xmlns:a16="http://schemas.microsoft.com/office/drawing/2014/main" id="{83712B50-6764-909E-CB54-D4D9C850E1CD}"/>
              </a:ext>
            </a:extLst>
          </p:cNvPr>
          <p:cNvSpPr txBox="1"/>
          <p:nvPr/>
        </p:nvSpPr>
        <p:spPr>
          <a:xfrm>
            <a:off x="0" y="1018506"/>
            <a:ext cx="2635623" cy="646331"/>
          </a:xfrm>
          <a:prstGeom prst="rect">
            <a:avLst/>
          </a:prstGeom>
          <a:noFill/>
        </p:spPr>
        <p:txBody>
          <a:bodyPr wrap="square">
            <a:spAutoFit/>
          </a:bodyPr>
          <a:lstStyle/>
          <a:p>
            <a:r>
              <a:rPr lang="en-US" sz="3600" b="1" dirty="0">
                <a:solidFill>
                  <a:schemeClr val="accent1"/>
                </a:solidFill>
              </a:rPr>
              <a:t>Manual</a:t>
            </a:r>
          </a:p>
        </p:txBody>
      </p:sp>
      <p:pic>
        <p:nvPicPr>
          <p:cNvPr id="7" name="Imagen 6">
            <a:extLst>
              <a:ext uri="{FF2B5EF4-FFF2-40B4-BE49-F238E27FC236}">
                <a16:creationId xmlns:a16="http://schemas.microsoft.com/office/drawing/2014/main" id="{EF90A358-DA4A-CD09-C43F-55AA9BD419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63153" y="954902"/>
            <a:ext cx="5038167" cy="5762178"/>
          </a:xfrm>
          <a:prstGeom prst="rect">
            <a:avLst/>
          </a:prstGeom>
          <a:ln>
            <a:solidFill>
              <a:schemeClr val="accent1"/>
            </a:solidFill>
          </a:ln>
        </p:spPr>
      </p:pic>
    </p:spTree>
    <p:extLst>
      <p:ext uri="{BB962C8B-B14F-4D97-AF65-F5344CB8AC3E}">
        <p14:creationId xmlns:p14="http://schemas.microsoft.com/office/powerpoint/2010/main" val="3293816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ychological Testing: What Is It, Types, and More I Psych Central">
            <a:extLst>
              <a:ext uri="{FF2B5EF4-FFF2-40B4-BE49-F238E27FC236}">
                <a16:creationId xmlns:a16="http://schemas.microsoft.com/office/drawing/2014/main" id="{E9433963-1285-F841-3C99-DB48908F77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1039906" cy="77993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F888DEC-9C91-C345-73AA-821FD06551B3}"/>
              </a:ext>
            </a:extLst>
          </p:cNvPr>
          <p:cNvSpPr txBox="1"/>
          <p:nvPr/>
        </p:nvSpPr>
        <p:spPr>
          <a:xfrm>
            <a:off x="1039906" y="93095"/>
            <a:ext cx="8722659" cy="646331"/>
          </a:xfrm>
          <a:prstGeom prst="rect">
            <a:avLst/>
          </a:prstGeom>
          <a:noFill/>
        </p:spPr>
        <p:txBody>
          <a:bodyPr wrap="square">
            <a:spAutoFit/>
          </a:bodyPr>
          <a:lstStyle/>
          <a:p>
            <a:r>
              <a:rPr lang="en-US" sz="3600" b="1" dirty="0">
                <a:solidFill>
                  <a:schemeClr val="accent1"/>
                </a:solidFill>
              </a:rPr>
              <a:t>Toddler Autism Symptom Inventory (TASI)</a:t>
            </a:r>
          </a:p>
        </p:txBody>
      </p:sp>
      <p:sp>
        <p:nvSpPr>
          <p:cNvPr id="10" name="CuadroTexto 9">
            <a:extLst>
              <a:ext uri="{FF2B5EF4-FFF2-40B4-BE49-F238E27FC236}">
                <a16:creationId xmlns:a16="http://schemas.microsoft.com/office/drawing/2014/main" id="{049ABBE1-EED8-DAE9-A946-198F965CFBD3}"/>
              </a:ext>
            </a:extLst>
          </p:cNvPr>
          <p:cNvSpPr txBox="1"/>
          <p:nvPr/>
        </p:nvSpPr>
        <p:spPr>
          <a:xfrm>
            <a:off x="0" y="990193"/>
            <a:ext cx="4716016" cy="646331"/>
          </a:xfrm>
          <a:prstGeom prst="rect">
            <a:avLst/>
          </a:prstGeom>
          <a:noFill/>
        </p:spPr>
        <p:txBody>
          <a:bodyPr wrap="square">
            <a:spAutoFit/>
          </a:bodyPr>
          <a:lstStyle/>
          <a:p>
            <a:r>
              <a:rPr lang="en-US" sz="3600" b="1" dirty="0" err="1">
                <a:solidFill>
                  <a:schemeClr val="accent1"/>
                </a:solidFill>
              </a:rPr>
              <a:t>Entrevista</a:t>
            </a:r>
            <a:r>
              <a:rPr lang="en-US" sz="3600" b="1" dirty="0">
                <a:solidFill>
                  <a:schemeClr val="accent1"/>
                </a:solidFill>
              </a:rPr>
              <a:t> y Manual</a:t>
            </a:r>
          </a:p>
        </p:txBody>
      </p:sp>
      <p:pic>
        <p:nvPicPr>
          <p:cNvPr id="4" name="Imagen 3">
            <a:extLst>
              <a:ext uri="{FF2B5EF4-FFF2-40B4-BE49-F238E27FC236}">
                <a16:creationId xmlns:a16="http://schemas.microsoft.com/office/drawing/2014/main" id="{4374E9D4-2B09-EDDF-CE0B-032D244333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010" y="2025741"/>
            <a:ext cx="8946486" cy="1403259"/>
          </a:xfrm>
          <a:prstGeom prst="rect">
            <a:avLst/>
          </a:prstGeom>
        </p:spPr>
      </p:pic>
      <p:pic>
        <p:nvPicPr>
          <p:cNvPr id="2" name="Imagen 1">
            <a:extLst>
              <a:ext uri="{FF2B5EF4-FFF2-40B4-BE49-F238E27FC236}">
                <a16:creationId xmlns:a16="http://schemas.microsoft.com/office/drawing/2014/main" id="{8BA0AE4E-4BF9-9DB0-42AB-E7E3CE48AE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554" y="3590425"/>
            <a:ext cx="8946486" cy="2091743"/>
          </a:xfrm>
          <a:prstGeom prst="rect">
            <a:avLst/>
          </a:prstGeom>
          <a:ln>
            <a:solidFill>
              <a:schemeClr val="accent1"/>
            </a:solidFill>
          </a:ln>
        </p:spPr>
      </p:pic>
    </p:spTree>
    <p:extLst>
      <p:ext uri="{BB962C8B-B14F-4D97-AF65-F5344CB8AC3E}">
        <p14:creationId xmlns:p14="http://schemas.microsoft.com/office/powerpoint/2010/main" val="1876758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ychological Testing: What Is It, Types, and More I Psych Central">
            <a:extLst>
              <a:ext uri="{FF2B5EF4-FFF2-40B4-BE49-F238E27FC236}">
                <a16:creationId xmlns:a16="http://schemas.microsoft.com/office/drawing/2014/main" id="{E9433963-1285-F841-3C99-DB48908F77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1039906" cy="77993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F888DEC-9C91-C345-73AA-821FD06551B3}"/>
              </a:ext>
            </a:extLst>
          </p:cNvPr>
          <p:cNvSpPr txBox="1"/>
          <p:nvPr/>
        </p:nvSpPr>
        <p:spPr>
          <a:xfrm>
            <a:off x="1039906" y="93095"/>
            <a:ext cx="8722659" cy="646331"/>
          </a:xfrm>
          <a:prstGeom prst="rect">
            <a:avLst/>
          </a:prstGeom>
          <a:noFill/>
        </p:spPr>
        <p:txBody>
          <a:bodyPr wrap="square">
            <a:spAutoFit/>
          </a:bodyPr>
          <a:lstStyle/>
          <a:p>
            <a:r>
              <a:rPr lang="en-US" sz="3600" b="1" dirty="0">
                <a:solidFill>
                  <a:schemeClr val="accent1"/>
                </a:solidFill>
              </a:rPr>
              <a:t>Toddler Autism Symptom Inventory (TASI)</a:t>
            </a:r>
          </a:p>
        </p:txBody>
      </p:sp>
      <p:pic>
        <p:nvPicPr>
          <p:cNvPr id="3" name="Imagen 2">
            <a:extLst>
              <a:ext uri="{FF2B5EF4-FFF2-40B4-BE49-F238E27FC236}">
                <a16:creationId xmlns:a16="http://schemas.microsoft.com/office/drawing/2014/main" id="{9D39B6DE-3FB3-F9DD-8F7E-F403BC557E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096" y="1604685"/>
            <a:ext cx="1825366" cy="2088774"/>
          </a:xfrm>
          <a:prstGeom prst="rect">
            <a:avLst/>
          </a:prstGeom>
          <a:ln>
            <a:solidFill>
              <a:schemeClr val="accent1"/>
            </a:solidFill>
          </a:ln>
        </p:spPr>
      </p:pic>
      <p:sp>
        <p:nvSpPr>
          <p:cNvPr id="4" name="CuadroTexto 3">
            <a:extLst>
              <a:ext uri="{FF2B5EF4-FFF2-40B4-BE49-F238E27FC236}">
                <a16:creationId xmlns:a16="http://schemas.microsoft.com/office/drawing/2014/main" id="{F9A67498-4253-72A8-0C40-3B2249ACB10E}"/>
              </a:ext>
            </a:extLst>
          </p:cNvPr>
          <p:cNvSpPr txBox="1"/>
          <p:nvPr/>
        </p:nvSpPr>
        <p:spPr>
          <a:xfrm>
            <a:off x="0" y="1033690"/>
            <a:ext cx="2635623" cy="646331"/>
          </a:xfrm>
          <a:prstGeom prst="rect">
            <a:avLst/>
          </a:prstGeom>
          <a:noFill/>
        </p:spPr>
        <p:txBody>
          <a:bodyPr wrap="square">
            <a:spAutoFit/>
          </a:bodyPr>
          <a:lstStyle/>
          <a:p>
            <a:r>
              <a:rPr lang="en-US" sz="3600" b="1" dirty="0" err="1">
                <a:solidFill>
                  <a:schemeClr val="accent1"/>
                </a:solidFill>
              </a:rPr>
              <a:t>Algoritmo</a:t>
            </a:r>
            <a:endParaRPr lang="en-US" sz="3600" b="1" dirty="0">
              <a:solidFill>
                <a:schemeClr val="accent1"/>
              </a:solidFill>
            </a:endParaRPr>
          </a:p>
        </p:txBody>
      </p:sp>
      <p:pic>
        <p:nvPicPr>
          <p:cNvPr id="9" name="Imagen 8">
            <a:extLst>
              <a:ext uri="{FF2B5EF4-FFF2-40B4-BE49-F238E27FC236}">
                <a16:creationId xmlns:a16="http://schemas.microsoft.com/office/drawing/2014/main" id="{C73550DB-F1E4-F047-4084-18A16B506C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7247" y="1033689"/>
            <a:ext cx="4858870" cy="5570219"/>
          </a:xfrm>
          <a:prstGeom prst="rect">
            <a:avLst/>
          </a:prstGeom>
          <a:ln>
            <a:solidFill>
              <a:schemeClr val="accent1"/>
            </a:solidFill>
          </a:ln>
        </p:spPr>
      </p:pic>
    </p:spTree>
    <p:extLst>
      <p:ext uri="{BB962C8B-B14F-4D97-AF65-F5344CB8AC3E}">
        <p14:creationId xmlns:p14="http://schemas.microsoft.com/office/powerpoint/2010/main" val="527436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ychological Testing: What Is It, Types, and More I Psych Central">
            <a:extLst>
              <a:ext uri="{FF2B5EF4-FFF2-40B4-BE49-F238E27FC236}">
                <a16:creationId xmlns:a16="http://schemas.microsoft.com/office/drawing/2014/main" id="{E9433963-1285-F841-3C99-DB48908F77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1039906" cy="77993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F888DEC-9C91-C345-73AA-821FD06551B3}"/>
              </a:ext>
            </a:extLst>
          </p:cNvPr>
          <p:cNvSpPr txBox="1"/>
          <p:nvPr/>
        </p:nvSpPr>
        <p:spPr>
          <a:xfrm>
            <a:off x="1039906" y="93095"/>
            <a:ext cx="8722659" cy="646331"/>
          </a:xfrm>
          <a:prstGeom prst="rect">
            <a:avLst/>
          </a:prstGeom>
          <a:noFill/>
        </p:spPr>
        <p:txBody>
          <a:bodyPr wrap="square">
            <a:spAutoFit/>
          </a:bodyPr>
          <a:lstStyle/>
          <a:p>
            <a:r>
              <a:rPr lang="en-US" sz="3600" b="1" dirty="0">
                <a:solidFill>
                  <a:schemeClr val="accent1"/>
                </a:solidFill>
              </a:rPr>
              <a:t>Toddler Autism Symptom Inventory (TASI)</a:t>
            </a:r>
          </a:p>
        </p:txBody>
      </p:sp>
      <p:sp>
        <p:nvSpPr>
          <p:cNvPr id="4" name="CuadroTexto 3">
            <a:extLst>
              <a:ext uri="{FF2B5EF4-FFF2-40B4-BE49-F238E27FC236}">
                <a16:creationId xmlns:a16="http://schemas.microsoft.com/office/drawing/2014/main" id="{F9A67498-4253-72A8-0C40-3B2249ACB10E}"/>
              </a:ext>
            </a:extLst>
          </p:cNvPr>
          <p:cNvSpPr txBox="1"/>
          <p:nvPr/>
        </p:nvSpPr>
        <p:spPr>
          <a:xfrm>
            <a:off x="0" y="1033690"/>
            <a:ext cx="2635623" cy="646331"/>
          </a:xfrm>
          <a:prstGeom prst="rect">
            <a:avLst/>
          </a:prstGeom>
          <a:noFill/>
        </p:spPr>
        <p:txBody>
          <a:bodyPr wrap="square">
            <a:spAutoFit/>
          </a:bodyPr>
          <a:lstStyle/>
          <a:p>
            <a:r>
              <a:rPr lang="en-US" sz="3600" b="1" dirty="0" err="1">
                <a:solidFill>
                  <a:schemeClr val="accent1"/>
                </a:solidFill>
              </a:rPr>
              <a:t>Algoritmo</a:t>
            </a:r>
            <a:endParaRPr lang="en-US" sz="3600" b="1" dirty="0">
              <a:solidFill>
                <a:schemeClr val="accent1"/>
              </a:solidFill>
            </a:endParaRPr>
          </a:p>
        </p:txBody>
      </p:sp>
      <p:pic>
        <p:nvPicPr>
          <p:cNvPr id="9" name="Imagen 8">
            <a:extLst>
              <a:ext uri="{FF2B5EF4-FFF2-40B4-BE49-F238E27FC236}">
                <a16:creationId xmlns:a16="http://schemas.microsoft.com/office/drawing/2014/main" id="{C73550DB-F1E4-F047-4084-18A16B506C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12" y="1933779"/>
            <a:ext cx="9134624" cy="2035291"/>
          </a:xfrm>
          <a:prstGeom prst="rect">
            <a:avLst/>
          </a:prstGeom>
          <a:ln>
            <a:solidFill>
              <a:schemeClr val="accent1"/>
            </a:solidFill>
          </a:ln>
        </p:spPr>
      </p:pic>
      <p:pic>
        <p:nvPicPr>
          <p:cNvPr id="2" name="Picture 2" descr="Como hacer el signo mayor o igual que, menor o igual que en mi teclado -  YouTube">
            <a:extLst>
              <a:ext uri="{FF2B5EF4-FFF2-40B4-BE49-F238E27FC236}">
                <a16:creationId xmlns:a16="http://schemas.microsoft.com/office/drawing/2014/main" id="{AB85B622-94B4-145E-6BD5-3F3A60139D6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58565" y="4365104"/>
            <a:ext cx="5026870" cy="127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68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flipV="1">
            <a:off x="0" y="0"/>
            <a:ext cx="9144000" cy="6858000"/>
          </a:xfrm>
          <a:prstGeom prst="rect">
            <a:avLst/>
          </a:prstGeom>
        </p:spPr>
      </p:pic>
      <p:sp>
        <p:nvSpPr>
          <p:cNvPr id="3" name="2 Rectángulo"/>
          <p:cNvSpPr/>
          <p:nvPr/>
        </p:nvSpPr>
        <p:spPr>
          <a:xfrm>
            <a:off x="2987824" y="188640"/>
            <a:ext cx="5796136" cy="6555641"/>
          </a:xfrm>
          <a:prstGeom prst="rect">
            <a:avLst/>
          </a:prstGeom>
          <a:solidFill>
            <a:srgbClr val="F8F8F8"/>
          </a:solidFill>
        </p:spPr>
        <p:txBody>
          <a:bodyPr wrap="square">
            <a:spAutoFit/>
          </a:bodyPr>
          <a:lstStyle/>
          <a:p>
            <a:pPr marL="342900" indent="-342900" algn="just">
              <a:buFont typeface="Arial" pitchFamily="34" charset="0"/>
              <a:buChar char="•"/>
            </a:pPr>
            <a:r>
              <a:rPr lang="es-MX" sz="2000" dirty="0"/>
              <a:t>Instrumento de tamizaje creado en México.</a:t>
            </a:r>
          </a:p>
          <a:p>
            <a:pPr marL="342900" indent="-342900" algn="just">
              <a:buFont typeface="Arial" pitchFamily="34" charset="0"/>
              <a:buChar char="•"/>
            </a:pPr>
            <a:r>
              <a:rPr lang="es-MX" sz="2000" dirty="0"/>
              <a:t>Riesgo de autismo en niños de entre 12 y 47 meses.</a:t>
            </a:r>
          </a:p>
          <a:p>
            <a:pPr marL="342900" indent="-342900" algn="just">
              <a:buFont typeface="Arial" pitchFamily="34" charset="0"/>
              <a:buChar char="•"/>
            </a:pPr>
            <a:r>
              <a:rPr lang="es-MX" sz="2000" dirty="0"/>
              <a:t>Primer instrumento observacional gratuito creado conforme con los criterios del DSM-5 que pueden aplicar cuidadoras en guarderías y maestras de jardín de niños. </a:t>
            </a:r>
          </a:p>
          <a:p>
            <a:pPr marL="342900" indent="-342900" algn="just">
              <a:buFont typeface="Arial" pitchFamily="34" charset="0"/>
              <a:buChar char="•"/>
            </a:pPr>
            <a:r>
              <a:rPr lang="es-MX" sz="2000" dirty="0"/>
              <a:t>Su aplicación presenta una serie de actividades previas muy sencillas: baile, juegos, lectura de cuentos y desayuno.</a:t>
            </a:r>
          </a:p>
          <a:p>
            <a:pPr marL="342900" indent="-342900" algn="just">
              <a:buFont typeface="Arial" pitchFamily="34" charset="0"/>
              <a:buChar char="•"/>
            </a:pPr>
            <a:r>
              <a:rPr lang="es-MX" sz="2000" dirty="0"/>
              <a:t>Posteriormente se responde un cuestionario con preguntas dicotómicas "Sí/No" en aproximadamente 3 minutos por niño. </a:t>
            </a:r>
          </a:p>
          <a:p>
            <a:pPr marL="342900" indent="-342900" algn="just">
              <a:buFont typeface="Arial" pitchFamily="34" charset="0"/>
              <a:buChar char="•"/>
            </a:pPr>
            <a:r>
              <a:rPr lang="es-MX" sz="2000" dirty="0"/>
              <a:t>Desarrollado con la participación de tres estancias infantiles y dos jardines de niños.</a:t>
            </a:r>
          </a:p>
          <a:p>
            <a:pPr marL="342900" indent="-342900" algn="just">
              <a:buFont typeface="Arial" pitchFamily="34" charset="0"/>
              <a:buChar char="•"/>
            </a:pPr>
            <a:r>
              <a:rPr lang="es-MX" sz="2000" dirty="0"/>
              <a:t>Teoría Clásica de los Test.</a:t>
            </a:r>
          </a:p>
          <a:p>
            <a:pPr marL="342900" indent="-342900" algn="just">
              <a:buFont typeface="Arial" pitchFamily="34" charset="0"/>
              <a:buChar char="•"/>
            </a:pPr>
            <a:r>
              <a:rPr lang="es-MX" sz="2000" dirty="0"/>
              <a:t>Estándar de oro ADOS-2.</a:t>
            </a:r>
          </a:p>
          <a:p>
            <a:pPr marL="342900" indent="-342900" algn="just">
              <a:buFont typeface="Arial" pitchFamily="34" charset="0"/>
              <a:buChar char="•"/>
            </a:pPr>
            <a:r>
              <a:rPr lang="es-MX" sz="2000" dirty="0"/>
              <a:t>Con una muestra de 111 pequeños el uso de DETECT-A con un punto de corte de 15 presenta un grado de </a:t>
            </a:r>
            <a:r>
              <a:rPr lang="es-MX" sz="2000" b="1" dirty="0"/>
              <a:t>sensibilidad de 100% y de especificidad de 99%</a:t>
            </a:r>
            <a:r>
              <a:rPr lang="es-MX" sz="2000" dirty="0"/>
              <a:t>. Valor predictivo positivo del 86%</a:t>
            </a:r>
          </a:p>
        </p:txBody>
      </p:sp>
      <p:pic>
        <p:nvPicPr>
          <p:cNvPr id="5" name="4 Imagen" descr="E:\Protocolo\Tesis\ASQ-DAT\Detect-A portada.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214" y="194811"/>
            <a:ext cx="2481570" cy="3305953"/>
          </a:xfrm>
          <a:prstGeom prst="rect">
            <a:avLst/>
          </a:prstGeom>
          <a:noFill/>
          <a:ln>
            <a:noFill/>
          </a:ln>
        </p:spPr>
      </p:pic>
    </p:spTree>
    <p:extLst>
      <p:ext uri="{BB962C8B-B14F-4D97-AF65-F5344CB8AC3E}">
        <p14:creationId xmlns:p14="http://schemas.microsoft.com/office/powerpoint/2010/main" val="950012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flipV="1">
            <a:off x="0" y="0"/>
            <a:ext cx="9144000" cy="6858000"/>
          </a:xfrm>
          <a:prstGeom prst="rect">
            <a:avLst/>
          </a:prstGeom>
        </p:spPr>
      </p:pic>
      <p:pic>
        <p:nvPicPr>
          <p:cNvPr id="614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79511" y="0"/>
            <a:ext cx="8922235" cy="738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9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flipV="1">
            <a:off x="0" y="0"/>
            <a:ext cx="9144000" cy="6858000"/>
          </a:xfrm>
          <a:prstGeom prst="rect">
            <a:avLst/>
          </a:prstGeom>
        </p:spPr>
      </p:pic>
      <p:pic>
        <p:nvPicPr>
          <p:cNvPr id="717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50" y="25334"/>
            <a:ext cx="9009721" cy="426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8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9DE91-B623-2462-249B-815D9CF0C947}"/>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9976F934-57A5-AEAE-76F9-FC1E7DDFD551}"/>
              </a:ext>
            </a:extLst>
          </p:cNvPr>
          <p:cNvSpPr/>
          <p:nvPr/>
        </p:nvSpPr>
        <p:spPr>
          <a:xfrm>
            <a:off x="539552" y="2420888"/>
            <a:ext cx="8352928" cy="3139321"/>
          </a:xfrm>
          <a:prstGeom prst="rect">
            <a:avLst/>
          </a:prstGeom>
          <a:solidFill>
            <a:srgbClr val="FFFFFF">
              <a:alpha val="56863"/>
            </a:srgbClr>
          </a:solidFill>
        </p:spPr>
        <p:txBody>
          <a:bodyPr wrap="square">
            <a:spAutoFit/>
          </a:bodyPr>
          <a:lstStyle/>
          <a:p>
            <a:pPr algn="just"/>
            <a:r>
              <a:rPr lang="es-ES" sz="2200" dirty="0">
                <a:solidFill>
                  <a:srgbClr val="5E0071"/>
                </a:solidFill>
              </a:rPr>
              <a:t>Cuando están afectadas también áreas como el lenguaje o la capacidad intelectual, las manifestaciones regularmente son más evidentes y con un mayor impacto en el proceso de aprendizaje:</a:t>
            </a:r>
          </a:p>
          <a:p>
            <a:pPr marL="342900" indent="-342900" algn="just">
              <a:buFont typeface="Arial" panose="020B0604020202020204" pitchFamily="34" charset="0"/>
              <a:buChar char="•"/>
            </a:pPr>
            <a:r>
              <a:rPr lang="es-ES" sz="2200" dirty="0">
                <a:solidFill>
                  <a:srgbClr val="5E0071"/>
                </a:solidFill>
              </a:rPr>
              <a:t>En el lenguaje: El niño puede no hablar o tener un lenguaje limitado. Es común la ecolalia o el uso atípico de los pronombres (decir "tú" cuando se refieren a sí mismos).</a:t>
            </a:r>
          </a:p>
          <a:p>
            <a:pPr marL="342900" indent="-342900" algn="just">
              <a:buFont typeface="Arial" panose="020B0604020202020204" pitchFamily="34" charset="0"/>
              <a:buChar char="•"/>
            </a:pPr>
            <a:r>
              <a:rPr lang="es-ES" sz="2200" dirty="0">
                <a:solidFill>
                  <a:srgbClr val="5E0071"/>
                </a:solidFill>
              </a:rPr>
              <a:t>En lo intelectual: Se observa una dificultad significativa para entender conceptos abstractos o seguir instrucciones complejas, por lo que necesitan apoyo visual y concreto constante.</a:t>
            </a:r>
            <a:endParaRPr lang="es-MX" sz="2200" dirty="0">
              <a:solidFill>
                <a:srgbClr val="5E0071"/>
              </a:solidFill>
            </a:endParaRPr>
          </a:p>
        </p:txBody>
      </p:sp>
      <p:pic>
        <p:nvPicPr>
          <p:cNvPr id="2" name="Imagen 1">
            <a:extLst>
              <a:ext uri="{FF2B5EF4-FFF2-40B4-BE49-F238E27FC236}">
                <a16:creationId xmlns:a16="http://schemas.microsoft.com/office/drawing/2014/main" id="{87E49FEB-1CF9-66E4-0BCD-2D2B4DD2253B}"/>
              </a:ext>
            </a:extLst>
          </p:cNvPr>
          <p:cNvPicPr>
            <a:picLocks noChangeAspect="1"/>
          </p:cNvPicPr>
          <p:nvPr/>
        </p:nvPicPr>
        <p:blipFill>
          <a:blip r:embed="rId2"/>
          <a:stretch>
            <a:fillRect/>
          </a:stretch>
        </p:blipFill>
        <p:spPr>
          <a:xfrm>
            <a:off x="1198" y="-21831"/>
            <a:ext cx="9144000" cy="771608"/>
          </a:xfrm>
          <a:prstGeom prst="rect">
            <a:avLst/>
          </a:prstGeom>
        </p:spPr>
      </p:pic>
      <p:pic>
        <p:nvPicPr>
          <p:cNvPr id="3" name="Imagen 2" descr="Logotipo&#10;&#10;El contenido generado por IA puede ser incorrecto.">
            <a:extLst>
              <a:ext uri="{FF2B5EF4-FFF2-40B4-BE49-F238E27FC236}">
                <a16:creationId xmlns:a16="http://schemas.microsoft.com/office/drawing/2014/main" id="{45F93915-81A8-1FC9-AC34-3F5338782A1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2313777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4FB718-0B8B-3867-0686-E13933A6E6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760" y="116632"/>
            <a:ext cx="8892480" cy="5400600"/>
          </a:xfrm>
          <a:prstGeom prst="rect">
            <a:avLst/>
          </a:prstGeom>
        </p:spPr>
      </p:pic>
      <p:pic>
        <p:nvPicPr>
          <p:cNvPr id="6" name="Imagen 5">
            <a:extLst>
              <a:ext uri="{FF2B5EF4-FFF2-40B4-BE49-F238E27FC236}">
                <a16:creationId xmlns:a16="http://schemas.microsoft.com/office/drawing/2014/main" id="{3B61C795-08BC-B232-9E19-68C7E48DC5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99644" y="5517232"/>
            <a:ext cx="4844356" cy="1268760"/>
          </a:xfrm>
          <a:prstGeom prst="rect">
            <a:avLst/>
          </a:prstGeom>
        </p:spPr>
      </p:pic>
    </p:spTree>
    <p:extLst>
      <p:ext uri="{BB962C8B-B14F-4D97-AF65-F5344CB8AC3E}">
        <p14:creationId xmlns:p14="http://schemas.microsoft.com/office/powerpoint/2010/main" val="2084611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29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22767"/>
            <a:ext cx="9066034" cy="265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3528" y="2996952"/>
            <a:ext cx="8352928" cy="3785652"/>
          </a:xfrm>
          <a:prstGeom prst="rect">
            <a:avLst/>
          </a:prstGeom>
        </p:spPr>
        <p:txBody>
          <a:bodyPr wrap="square">
            <a:spAutoFit/>
          </a:bodyPr>
          <a:lstStyle/>
          <a:p>
            <a:pPr algn="just"/>
            <a:r>
              <a:rPr lang="es-MX" sz="2400" dirty="0"/>
              <a:t>El cuestionario EDUTEA ha sido diseñado para el cribado de niños y niñas en preescolar y primaria con edades comprendidas entre 4 y 11 años. Con un punto de corte de 10 presentó en una muestra de 2,660 participantes sensibilidad del 87% y especificidad del 91.2%. Valor predictivo positivo de 86%</a:t>
            </a:r>
          </a:p>
          <a:p>
            <a:pPr algn="just"/>
            <a:endParaRPr lang="es-MX" sz="2400" dirty="0"/>
          </a:p>
          <a:p>
            <a:pPr marL="342900" indent="-342900" algn="just">
              <a:buFont typeface="Arial" pitchFamily="34" charset="0"/>
              <a:buChar char="•"/>
            </a:pPr>
            <a:r>
              <a:rPr lang="es-MX" sz="2400" dirty="0"/>
              <a:t>Principales ventajas: breve (11 preguntas) en versión impresa y online, tamaño de la muestra del estudio. </a:t>
            </a:r>
          </a:p>
          <a:p>
            <a:pPr marL="342900" indent="-342900" algn="just">
              <a:buFont typeface="Arial" pitchFamily="34" charset="0"/>
              <a:buChar char="•"/>
            </a:pPr>
            <a:r>
              <a:rPr lang="es-MX" sz="2400" dirty="0"/>
              <a:t>Desventajas: vocabulario técnico utilizado en el cuestionario, requiere ser validada en México.</a:t>
            </a:r>
          </a:p>
        </p:txBody>
      </p:sp>
    </p:spTree>
    <p:extLst>
      <p:ext uri="{BB962C8B-B14F-4D97-AF65-F5344CB8AC3E}">
        <p14:creationId xmlns:p14="http://schemas.microsoft.com/office/powerpoint/2010/main" val="1958030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2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29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442" y="980728"/>
            <a:ext cx="8816038"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51520" y="260648"/>
            <a:ext cx="8540870" cy="523220"/>
          </a:xfrm>
          <a:prstGeom prst="rect">
            <a:avLst/>
          </a:prstGeom>
        </p:spPr>
        <p:txBody>
          <a:bodyPr wrap="square">
            <a:spAutoFit/>
          </a:bodyPr>
          <a:lstStyle/>
          <a:p>
            <a:pPr algn="ctr"/>
            <a:r>
              <a:rPr lang="es-MX" sz="2800" b="1" dirty="0">
                <a:solidFill>
                  <a:schemeClr val="bg1"/>
                </a:solidFill>
                <a:effectLst>
                  <a:glow rad="228600">
                    <a:schemeClr val="accent6">
                      <a:satMod val="175000"/>
                      <a:alpha val="40000"/>
                    </a:schemeClr>
                  </a:glow>
                </a:effectLst>
              </a:rPr>
              <a:t>https://psico.fcep.urv.cat/Q4/EduTEA/Edutea_es.php</a:t>
            </a:r>
          </a:p>
        </p:txBody>
      </p:sp>
    </p:spTree>
    <p:extLst>
      <p:ext uri="{BB962C8B-B14F-4D97-AF65-F5344CB8AC3E}">
        <p14:creationId xmlns:p14="http://schemas.microsoft.com/office/powerpoint/2010/main" val="3945695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32040" y="18535"/>
            <a:ext cx="4211960" cy="6555641"/>
          </a:xfrm>
          <a:prstGeom prst="rect">
            <a:avLst/>
          </a:prstGeom>
        </p:spPr>
        <p:txBody>
          <a:bodyPr wrap="square">
            <a:spAutoFit/>
          </a:bodyPr>
          <a:lstStyle/>
          <a:p>
            <a:pPr algn="r"/>
            <a:r>
              <a:rPr lang="es-MX" sz="2800" b="1" dirty="0"/>
              <a:t>B.2 Organizar el apoyo para atender a la diversidad </a:t>
            </a:r>
          </a:p>
          <a:p>
            <a:pPr algn="r"/>
            <a:endParaRPr lang="es-MX" sz="2800" dirty="0"/>
          </a:p>
          <a:p>
            <a:pPr algn="r"/>
            <a:r>
              <a:rPr lang="es-MX" sz="2800" dirty="0"/>
              <a:t>B.2.3. Las políticas relacionadas con las “necesidades especiales” son políticas de inclusión. </a:t>
            </a:r>
          </a:p>
          <a:p>
            <a:pPr algn="r"/>
            <a:r>
              <a:rPr lang="es-MX" sz="2800" dirty="0"/>
              <a:t>B.2.4. La evaluación de las necesidades educativas especiales y los apoyos se utilizan para reducir las barreras al aprendizaje y la participación de todo el alumnado.</a:t>
            </a:r>
          </a:p>
        </p:txBody>
      </p:sp>
      <p:pic>
        <p:nvPicPr>
          <p:cNvPr id="3074" name="Picture 2" descr="https://image.slidesharecdn.com/indicedeinclusin-120409224035-phpapp02/95/indice-de-inclusin-1-728.jpg?cb=133401129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57" y="-24494"/>
            <a:ext cx="4944597" cy="700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888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2917770"/>
            <a:ext cx="9177393" cy="569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todossomosuno.com.mx/portal/wp-content/uploads/2017/03/Screenshot-2014-04-25-11.15.3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202"/>
            <a:ext cx="9177392" cy="416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588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1764" y="34652"/>
            <a:ext cx="8820472" cy="5693866"/>
          </a:xfrm>
          <a:prstGeom prst="rect">
            <a:avLst/>
          </a:prstGeom>
        </p:spPr>
        <p:txBody>
          <a:bodyPr wrap="square">
            <a:spAutoFit/>
          </a:bodyPr>
          <a:lstStyle/>
          <a:p>
            <a:pPr algn="just"/>
            <a:r>
              <a:rPr lang="es-MX" sz="2800" b="1" dirty="0"/>
              <a:t>Necesidades de tipo cognitivo</a:t>
            </a:r>
          </a:p>
          <a:p>
            <a:pPr marL="457200" indent="-457200" algn="just">
              <a:buFont typeface="Arial" pitchFamily="34" charset="0"/>
              <a:buChar char="•"/>
            </a:pPr>
            <a:r>
              <a:rPr lang="es-MX" sz="2800" dirty="0"/>
              <a:t>Trabajar requisitos previos al aprendizaje como son la atención, la percepción, la imitación, la memoria…</a:t>
            </a:r>
          </a:p>
          <a:p>
            <a:pPr marL="457200" indent="-457200" algn="just">
              <a:buFont typeface="Arial" pitchFamily="34" charset="0"/>
              <a:buChar char="•"/>
            </a:pPr>
            <a:r>
              <a:rPr lang="es-MX" sz="2800" dirty="0"/>
              <a:t>Generalizar lo aprendido a diferentes contextos.</a:t>
            </a:r>
          </a:p>
          <a:p>
            <a:pPr marL="457200" indent="-457200" algn="just">
              <a:buFont typeface="Arial" pitchFamily="34" charset="0"/>
              <a:buChar char="•"/>
            </a:pPr>
            <a:r>
              <a:rPr lang="es-MX" sz="2800" dirty="0"/>
              <a:t>Presentar las instrucciones y estímulos discriminativos posteriormente a haber asegurado su atención.</a:t>
            </a:r>
          </a:p>
          <a:p>
            <a:pPr marL="457200" indent="-457200" algn="just">
              <a:buFont typeface="Arial" pitchFamily="34" charset="0"/>
              <a:buChar char="•"/>
            </a:pPr>
            <a:r>
              <a:rPr lang="es-MX" sz="2800" dirty="0"/>
              <a:t>Neutralizar los estímulos irrelevantes que le puedan distraer.</a:t>
            </a:r>
          </a:p>
          <a:p>
            <a:pPr marL="457200" indent="-457200" algn="just">
              <a:buFont typeface="Arial" pitchFamily="34" charset="0"/>
              <a:buChar char="•"/>
            </a:pPr>
            <a:r>
              <a:rPr lang="es-MX" sz="2800" dirty="0"/>
              <a:t>Organizar física y temporalmente el medio donde se desenvuelve.</a:t>
            </a:r>
          </a:p>
          <a:p>
            <a:pPr marL="457200" indent="-457200" algn="just">
              <a:buFont typeface="Arial" pitchFamily="34" charset="0"/>
              <a:buChar char="•"/>
            </a:pPr>
            <a:r>
              <a:rPr lang="es-MX" sz="2800" dirty="0"/>
              <a:t>Controlar el ambiente mediante claves estimulares (carteles, pictogramas, canciones…) que antecedan o se mantengan en una actividad.</a:t>
            </a:r>
          </a:p>
        </p:txBody>
      </p:sp>
    </p:spTree>
    <p:extLst>
      <p:ext uri="{BB962C8B-B14F-4D97-AF65-F5344CB8AC3E}">
        <p14:creationId xmlns:p14="http://schemas.microsoft.com/office/powerpoint/2010/main" val="2065249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6986528"/>
          </a:xfrm>
          <a:prstGeom prst="rect">
            <a:avLst/>
          </a:prstGeom>
        </p:spPr>
        <p:txBody>
          <a:bodyPr wrap="square">
            <a:spAutoFit/>
          </a:bodyPr>
          <a:lstStyle/>
          <a:p>
            <a:pPr algn="just"/>
            <a:r>
              <a:rPr lang="es-MX" sz="2800" b="1" dirty="0"/>
              <a:t>Necesidades de tipo comunicativo-lingüístico</a:t>
            </a:r>
          </a:p>
          <a:p>
            <a:pPr marL="457200" indent="-457200" algn="just">
              <a:buFont typeface="Arial" pitchFamily="34" charset="0"/>
              <a:buChar char="•"/>
            </a:pPr>
            <a:r>
              <a:rPr lang="es-MX" sz="2800" dirty="0"/>
              <a:t>Fomentar situaciones que provoquen comunicación de cualquier tipo (oral, gestual…).</a:t>
            </a:r>
          </a:p>
          <a:p>
            <a:pPr marL="457200" indent="-457200" algn="just">
              <a:buFont typeface="Arial" pitchFamily="34" charset="0"/>
              <a:buChar char="•"/>
            </a:pPr>
            <a:r>
              <a:rPr lang="es-MX" sz="2800" dirty="0"/>
              <a:t>Conseguir requisitos previos para la adquisición del lenguaje (percepción de lo relevante, atención; imitación…).</a:t>
            </a:r>
          </a:p>
          <a:p>
            <a:pPr marL="457200" indent="-457200" algn="just">
              <a:buFont typeface="Arial" pitchFamily="34" charset="0"/>
              <a:buChar char="•"/>
            </a:pPr>
            <a:r>
              <a:rPr lang="es-MX" sz="2800" dirty="0"/>
              <a:t>Comprender el significado social del lenguaje y la funcionalidad de éste y ajustarse a normas básicas de intercambio comunicativo.</a:t>
            </a:r>
          </a:p>
          <a:p>
            <a:pPr marL="457200" indent="-457200" algn="just">
              <a:buFont typeface="Arial" pitchFamily="34" charset="0"/>
              <a:buChar char="•"/>
            </a:pPr>
            <a:r>
              <a:rPr lang="es-MX" sz="2800" dirty="0"/>
              <a:t>Adquirir un sistema de comunicación.</a:t>
            </a:r>
          </a:p>
          <a:p>
            <a:pPr marL="457200" indent="-457200" algn="just">
              <a:buFont typeface="Arial" pitchFamily="34" charset="0"/>
              <a:buChar char="•"/>
            </a:pPr>
            <a:r>
              <a:rPr lang="es-MX" sz="2800" dirty="0"/>
              <a:t>Rehabilitación de las alteraciones que puedan existir.</a:t>
            </a:r>
          </a:p>
          <a:p>
            <a:pPr marL="457200" indent="-457200" algn="just">
              <a:buFont typeface="Arial" pitchFamily="34" charset="0"/>
              <a:buChar char="•"/>
            </a:pPr>
            <a:r>
              <a:rPr lang="es-MX" sz="2800" dirty="0"/>
              <a:t>Armonizar los aspectos formales, semánticos y pragmáticos, de modo que se optimice el empleo adecuado y adaptado del lenguaje oral o del sistema de comunicación empleado.</a:t>
            </a:r>
          </a:p>
          <a:p>
            <a:pPr marL="457200" indent="-457200" algn="just">
              <a:buFont typeface="Arial" pitchFamily="34" charset="0"/>
              <a:buChar char="•"/>
            </a:pPr>
            <a:r>
              <a:rPr lang="es-MX" sz="2800" dirty="0"/>
              <a:t>Asegurar la generalización. </a:t>
            </a:r>
          </a:p>
        </p:txBody>
      </p:sp>
    </p:spTree>
    <p:extLst>
      <p:ext uri="{BB962C8B-B14F-4D97-AF65-F5344CB8AC3E}">
        <p14:creationId xmlns:p14="http://schemas.microsoft.com/office/powerpoint/2010/main" val="2365707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56357" cy="4401205"/>
          </a:xfrm>
          <a:prstGeom prst="rect">
            <a:avLst/>
          </a:prstGeom>
        </p:spPr>
        <p:txBody>
          <a:bodyPr wrap="square">
            <a:spAutoFit/>
          </a:bodyPr>
          <a:lstStyle/>
          <a:p>
            <a:r>
              <a:rPr lang="es-MX" sz="2800" b="1" dirty="0"/>
              <a:t>Necesidades de tipo conductual</a:t>
            </a:r>
          </a:p>
          <a:p>
            <a:pPr marL="457200" indent="-457200">
              <a:buFont typeface="Arial" pitchFamily="34" charset="0"/>
              <a:buChar char="•"/>
            </a:pPr>
            <a:r>
              <a:rPr lang="es-MX" sz="2800" dirty="0"/>
              <a:t>Necesidad de reducir la frecuencia e intensidad de conductas </a:t>
            </a:r>
            <a:r>
              <a:rPr lang="es-MX" sz="2800" dirty="0" err="1"/>
              <a:t>autolesivas</a:t>
            </a:r>
            <a:r>
              <a:rPr lang="es-MX" sz="2800" dirty="0"/>
              <a:t>, si es que las hubiera, y ser capaz de participar en actividades rehabilitadoras.</a:t>
            </a:r>
          </a:p>
          <a:p>
            <a:pPr marL="457200" indent="-457200">
              <a:buFont typeface="Arial" pitchFamily="34" charset="0"/>
              <a:buChar char="•"/>
            </a:pPr>
            <a:r>
              <a:rPr lang="es-MX" sz="2800" dirty="0"/>
              <a:t>Necesidad de eliminar el temor en los sujetos que le rodean, que en ocasiones puede actuar de reforzador de la conducta agresiva.</a:t>
            </a:r>
          </a:p>
          <a:p>
            <a:pPr marL="457200" indent="-457200">
              <a:buFont typeface="Arial" pitchFamily="34" charset="0"/>
              <a:buChar char="•"/>
            </a:pPr>
            <a:r>
              <a:rPr lang="es-MX" sz="2800" dirty="0"/>
              <a:t>Necesidad de eliminación de conductas repetitivas y rituales e instauración de conductas adaptadas a cada contexto y situación.</a:t>
            </a:r>
          </a:p>
        </p:txBody>
      </p:sp>
    </p:spTree>
    <p:extLst>
      <p:ext uri="{BB962C8B-B14F-4D97-AF65-F5344CB8AC3E}">
        <p14:creationId xmlns:p14="http://schemas.microsoft.com/office/powerpoint/2010/main" val="470467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691" y="0"/>
            <a:ext cx="9144000" cy="3970318"/>
          </a:xfrm>
          <a:prstGeom prst="rect">
            <a:avLst/>
          </a:prstGeom>
        </p:spPr>
        <p:txBody>
          <a:bodyPr wrap="square">
            <a:spAutoFit/>
          </a:bodyPr>
          <a:lstStyle/>
          <a:p>
            <a:pPr algn="just"/>
            <a:r>
              <a:rPr lang="es-MX" sz="2800" b="1" dirty="0"/>
              <a:t>Necesidades de tipo social y emocional</a:t>
            </a:r>
          </a:p>
          <a:p>
            <a:pPr marL="457200" indent="-457200" algn="just">
              <a:buFont typeface="Arial" pitchFamily="34" charset="0"/>
              <a:buChar char="•"/>
            </a:pPr>
            <a:r>
              <a:rPr lang="es-MX" sz="2800" dirty="0"/>
              <a:t>Implicarle con otras personas para que realice sus actividades favoritas.</a:t>
            </a:r>
          </a:p>
          <a:p>
            <a:pPr marL="457200" indent="-457200" algn="just">
              <a:buFont typeface="Arial" pitchFamily="34" charset="0"/>
              <a:buChar char="•"/>
            </a:pPr>
            <a:r>
              <a:rPr lang="es-MX" sz="2800" dirty="0"/>
              <a:t>Estructurar las interacciones de manera que sean recíprocas y sociales.</a:t>
            </a:r>
          </a:p>
          <a:p>
            <a:pPr marL="457200" indent="-457200" algn="just">
              <a:buFont typeface="Arial" pitchFamily="34" charset="0"/>
              <a:buChar char="•"/>
            </a:pPr>
            <a:r>
              <a:rPr lang="es-MX" sz="2800" dirty="0"/>
              <a:t>Ambiente estructurado y poco cambiante.</a:t>
            </a:r>
          </a:p>
          <a:p>
            <a:pPr marL="457200" indent="-457200" algn="just">
              <a:buFont typeface="Arial" pitchFamily="34" charset="0"/>
              <a:buChar char="•"/>
            </a:pPr>
            <a:r>
              <a:rPr lang="es-MX" sz="2800" dirty="0"/>
              <a:t>Aprender reglas elementales del comportamiento social (inicio y finalización del contacto social, rutinas sociales, interacción con los demás…).</a:t>
            </a:r>
          </a:p>
        </p:txBody>
      </p:sp>
      <p:sp>
        <p:nvSpPr>
          <p:cNvPr id="5" name="4 Rectángulo"/>
          <p:cNvSpPr/>
          <p:nvPr/>
        </p:nvSpPr>
        <p:spPr>
          <a:xfrm>
            <a:off x="3309737" y="5805264"/>
            <a:ext cx="5796136" cy="830997"/>
          </a:xfrm>
          <a:prstGeom prst="rect">
            <a:avLst/>
          </a:prstGeom>
        </p:spPr>
        <p:txBody>
          <a:bodyPr wrap="square">
            <a:spAutoFit/>
          </a:bodyPr>
          <a:lstStyle/>
          <a:p>
            <a:r>
              <a:rPr lang="es-MX" sz="1600" dirty="0"/>
              <a:t>Descripción de las NEE adaptado de “Respuesta educativa a alumnos con Trastornos del Espectro Autista en un colegio de Educación Especial” de Laura Pescador García</a:t>
            </a:r>
          </a:p>
        </p:txBody>
      </p:sp>
    </p:spTree>
    <p:extLst>
      <p:ext uri="{BB962C8B-B14F-4D97-AF65-F5344CB8AC3E}">
        <p14:creationId xmlns:p14="http://schemas.microsoft.com/office/powerpoint/2010/main" val="3316029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1520" y="2492896"/>
            <a:ext cx="873590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5 Rectángulo"/>
          <p:cNvSpPr/>
          <p:nvPr/>
        </p:nvSpPr>
        <p:spPr>
          <a:xfrm>
            <a:off x="268288" y="1217857"/>
            <a:ext cx="5508104" cy="954107"/>
          </a:xfrm>
          <a:prstGeom prst="rect">
            <a:avLst/>
          </a:prstGeom>
          <a:noFill/>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800" b="1" dirty="0"/>
              <a:t>Habilidades estáticas como necesidad especial</a:t>
            </a:r>
          </a:p>
        </p:txBody>
      </p:sp>
      <p:pic>
        <p:nvPicPr>
          <p:cNvPr id="11" name="Picture 4" descr="http://ecx.images-amazon.com/images/I/51i6OJvQySL._SX258_BO1,204,203,200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48264" y="116632"/>
            <a:ext cx="1814314" cy="236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34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DCEEE-EA28-2B95-5377-37002BE45BC9}"/>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16883BF6-A1FD-336C-496A-D1E30B9F0C4A}"/>
              </a:ext>
            </a:extLst>
          </p:cNvPr>
          <p:cNvSpPr/>
          <p:nvPr/>
        </p:nvSpPr>
        <p:spPr>
          <a:xfrm>
            <a:off x="395536" y="1844824"/>
            <a:ext cx="8568952" cy="4339650"/>
          </a:xfrm>
          <a:prstGeom prst="rect">
            <a:avLst/>
          </a:prstGeom>
          <a:solidFill>
            <a:srgbClr val="FFFFFF">
              <a:alpha val="56863"/>
            </a:srgbClr>
          </a:solidFill>
        </p:spPr>
        <p:txBody>
          <a:bodyPr wrap="square">
            <a:spAutoFit/>
          </a:bodyPr>
          <a:lstStyle/>
          <a:p>
            <a:pPr algn="just"/>
            <a:r>
              <a:rPr lang="es-ES" sz="2200" dirty="0">
                <a:solidFill>
                  <a:srgbClr val="5E0071"/>
                </a:solidFill>
              </a:rPr>
              <a:t>Nivel 1: Requiere apoyo </a:t>
            </a:r>
          </a:p>
          <a:p>
            <a:pPr algn="just"/>
            <a:r>
              <a:rPr lang="es-ES" sz="2200" dirty="0">
                <a:solidFill>
                  <a:srgbClr val="5E0071"/>
                </a:solidFill>
              </a:rPr>
              <a:t>Es el que se beneficia de un horario visual y de instrucciones claras y directas. Le causa menos ansiedad tener canales de comunicación con claves (por ejemplo, con señas o imágenes) con la maestra. Puede participar mejor si tiene un lugar tranquilo o acceso a herramientas sensoriales como una pelota antiestrés para mantenerse enfocado, así como un espacio donde sabe que puede ir a relajarse. En el recreo, le ayuda una historia social que le explique el juego o un lugar seguro si el ruido y las interacciones todavía son mucho para él. Cuando es posible, un amigo guía le podría apoyar en la interacción con otros. </a:t>
            </a:r>
          </a:p>
          <a:p>
            <a:pPr algn="just"/>
            <a:endParaRPr lang="es-ES" sz="2400" dirty="0">
              <a:solidFill>
                <a:srgbClr val="5E0071"/>
              </a:solidFill>
            </a:endParaRPr>
          </a:p>
          <a:p>
            <a:pPr algn="just"/>
            <a:r>
              <a:rPr lang="es-ES" sz="1600" dirty="0">
                <a:solidFill>
                  <a:srgbClr val="5E0071"/>
                </a:solidFill>
              </a:rPr>
              <a:t>Importante: estos apoyos también funcionan con quienes tienen diagnóstico de Trastorno de la Comunicación Social (la mayor diferencia será en la intervención terapéutica).</a:t>
            </a:r>
            <a:endParaRPr lang="es-MX" sz="1600" dirty="0">
              <a:solidFill>
                <a:srgbClr val="5E0071"/>
              </a:solidFill>
            </a:endParaRPr>
          </a:p>
        </p:txBody>
      </p:sp>
      <p:pic>
        <p:nvPicPr>
          <p:cNvPr id="2" name="Imagen 1">
            <a:extLst>
              <a:ext uri="{FF2B5EF4-FFF2-40B4-BE49-F238E27FC236}">
                <a16:creationId xmlns:a16="http://schemas.microsoft.com/office/drawing/2014/main" id="{17F9ABB3-3D37-8056-354E-6CDE98CAD155}"/>
              </a:ext>
            </a:extLst>
          </p:cNvPr>
          <p:cNvPicPr>
            <a:picLocks noChangeAspect="1"/>
          </p:cNvPicPr>
          <p:nvPr/>
        </p:nvPicPr>
        <p:blipFill>
          <a:blip r:embed="rId2"/>
          <a:stretch>
            <a:fillRect/>
          </a:stretch>
        </p:blipFill>
        <p:spPr>
          <a:xfrm>
            <a:off x="1198" y="-21831"/>
            <a:ext cx="9144000" cy="771608"/>
          </a:xfrm>
          <a:prstGeom prst="rect">
            <a:avLst/>
          </a:prstGeom>
        </p:spPr>
      </p:pic>
      <p:pic>
        <p:nvPicPr>
          <p:cNvPr id="3" name="Imagen 2" descr="Logotipo&#10;&#10;El contenido generado por IA puede ser incorrecto.">
            <a:extLst>
              <a:ext uri="{FF2B5EF4-FFF2-40B4-BE49-F238E27FC236}">
                <a16:creationId xmlns:a16="http://schemas.microsoft.com/office/drawing/2014/main" id="{E4295F70-F50B-48E5-F3D5-3A849FAFDDE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786442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Rectángulo"/>
          <p:cNvSpPr/>
          <p:nvPr/>
        </p:nvSpPr>
        <p:spPr>
          <a:xfrm>
            <a:off x="268288" y="1217857"/>
            <a:ext cx="5508104" cy="954107"/>
          </a:xfrm>
          <a:prstGeom prst="rect">
            <a:avLst/>
          </a:prstGeom>
          <a:noFill/>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800" b="1" dirty="0"/>
              <a:t>Habilidades dinámicas como necesidad especial</a:t>
            </a:r>
          </a:p>
        </p:txBody>
      </p:sp>
      <p:pic>
        <p:nvPicPr>
          <p:cNvPr id="614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68288" y="2492896"/>
            <a:ext cx="8696200" cy="419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ecx.images-amazon.com/images/I/51i6OJvQySL._SX258_BO1,204,203,200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48264" y="116632"/>
            <a:ext cx="1814314" cy="236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61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2220E-0D82-ABA6-FE89-790061220E53}"/>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F863FE56-9D12-527C-F356-ED606F0E34E3}"/>
              </a:ext>
            </a:extLst>
          </p:cNvPr>
          <p:cNvSpPr/>
          <p:nvPr/>
        </p:nvSpPr>
        <p:spPr>
          <a:xfrm>
            <a:off x="395536" y="1556792"/>
            <a:ext cx="8532948" cy="5170646"/>
          </a:xfrm>
          <a:prstGeom prst="rect">
            <a:avLst/>
          </a:prstGeom>
          <a:solidFill>
            <a:srgbClr val="FFFFFF">
              <a:alpha val="56863"/>
            </a:srgbClr>
          </a:solidFill>
        </p:spPr>
        <p:txBody>
          <a:bodyPr wrap="square">
            <a:spAutoFit/>
          </a:bodyPr>
          <a:lstStyle/>
          <a:p>
            <a:pPr algn="just"/>
            <a:r>
              <a:rPr lang="es-ES" sz="2200" dirty="0">
                <a:solidFill>
                  <a:srgbClr val="5E0071"/>
                </a:solidFill>
              </a:rPr>
              <a:t>Nivel 1: Requiere apoyo </a:t>
            </a:r>
          </a:p>
          <a:p>
            <a:pPr algn="just"/>
            <a:r>
              <a:rPr lang="es-ES" sz="2200" dirty="0">
                <a:solidFill>
                  <a:srgbClr val="5E0071"/>
                </a:solidFill>
              </a:rPr>
              <a:t>A menudo, estos estudiantes no se les brinda apoyo porque “les va bien en lo académico”, sin considerar que necesitan un entorno seguro para su bienestar emocional y social. Para ellos, una escuela inflexible donde en el recreo se cierran los salones, los maestros desayunan o cuidan espacios y donde no hay refugio ante el caos, este momento se convierte en una fuente de estrés.</a:t>
            </a:r>
          </a:p>
          <a:p>
            <a:pPr algn="just"/>
            <a:r>
              <a:rPr lang="es-ES" sz="2200" dirty="0">
                <a:solidFill>
                  <a:srgbClr val="5E0071"/>
                </a:solidFill>
              </a:rPr>
              <a:t>La falta de un entorno predecible magnifica sus desafíos, lo que puede causar crisis de comportamiento y afectar su rendimiento e interacciones. Lo que es una necesidad de apoyo mínima se agrava, ya que la ausencia de adaptaciones simples puede ser contraproducente y afectar negativamente su desarrollo integral.</a:t>
            </a:r>
          </a:p>
          <a:p>
            <a:pPr algn="just"/>
            <a:r>
              <a:rPr lang="es-ES" sz="2200" dirty="0">
                <a:solidFill>
                  <a:srgbClr val="5E0071"/>
                </a:solidFill>
              </a:rPr>
              <a:t>Ponerle desafíos, como interactuar o participar en actividades cívicas o sociales sin hacer una preparación previa podría ser contraproducente a veces. </a:t>
            </a:r>
          </a:p>
        </p:txBody>
      </p:sp>
      <p:pic>
        <p:nvPicPr>
          <p:cNvPr id="2" name="Imagen 1">
            <a:extLst>
              <a:ext uri="{FF2B5EF4-FFF2-40B4-BE49-F238E27FC236}">
                <a16:creationId xmlns:a16="http://schemas.microsoft.com/office/drawing/2014/main" id="{57D88CD2-13E4-BAC2-BB7A-0DBD12562AFA}"/>
              </a:ext>
            </a:extLst>
          </p:cNvPr>
          <p:cNvPicPr>
            <a:picLocks noChangeAspect="1"/>
          </p:cNvPicPr>
          <p:nvPr/>
        </p:nvPicPr>
        <p:blipFill>
          <a:blip r:embed="rId2"/>
          <a:stretch>
            <a:fillRect/>
          </a:stretch>
        </p:blipFill>
        <p:spPr>
          <a:xfrm>
            <a:off x="1198" y="-21831"/>
            <a:ext cx="9144000" cy="771608"/>
          </a:xfrm>
          <a:prstGeom prst="rect">
            <a:avLst/>
          </a:prstGeom>
        </p:spPr>
      </p:pic>
      <p:pic>
        <p:nvPicPr>
          <p:cNvPr id="3" name="Imagen 2" descr="Logotipo&#10;&#10;El contenido generado por IA puede ser incorrecto.">
            <a:extLst>
              <a:ext uri="{FF2B5EF4-FFF2-40B4-BE49-F238E27FC236}">
                <a16:creationId xmlns:a16="http://schemas.microsoft.com/office/drawing/2014/main" id="{926E8103-E854-AC8E-EEDD-72E6FD23AF6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38246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C4CA3-0DB9-4953-7289-A53B100AF080}"/>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1EE5E994-2E47-B00D-0414-9424919E5717}"/>
              </a:ext>
            </a:extLst>
          </p:cNvPr>
          <p:cNvSpPr/>
          <p:nvPr/>
        </p:nvSpPr>
        <p:spPr>
          <a:xfrm>
            <a:off x="359532" y="1536174"/>
            <a:ext cx="8388932" cy="5170646"/>
          </a:xfrm>
          <a:prstGeom prst="rect">
            <a:avLst/>
          </a:prstGeom>
          <a:solidFill>
            <a:srgbClr val="FFFFFF">
              <a:alpha val="56863"/>
            </a:srgbClr>
          </a:solidFill>
        </p:spPr>
        <p:txBody>
          <a:bodyPr wrap="square">
            <a:spAutoFit/>
          </a:bodyPr>
          <a:lstStyle/>
          <a:p>
            <a:pPr algn="just"/>
            <a:r>
              <a:rPr lang="es-ES" sz="2200" dirty="0">
                <a:solidFill>
                  <a:srgbClr val="5E0071"/>
                </a:solidFill>
              </a:rPr>
              <a:t>Nivel 2: Requiere apoyo sustancial</a:t>
            </a:r>
          </a:p>
          <a:p>
            <a:pPr algn="just"/>
            <a:r>
              <a:rPr lang="es-ES" sz="2200" dirty="0">
                <a:solidFill>
                  <a:srgbClr val="5E0071"/>
                </a:solidFill>
              </a:rPr>
              <a:t>En el Nivel 2, el estudiante requiere un apoyo sustancial para funcionar de manera efectiva. A diferencia del Nivel 1, su inflexibilidad con las rutinas es mucho más evidente y un cambio inesperado puede causar un profundo malestar o incluso llevar a una crisis.</a:t>
            </a:r>
          </a:p>
          <a:p>
            <a:pPr algn="just"/>
            <a:r>
              <a:rPr lang="es-ES" sz="2200" dirty="0">
                <a:solidFill>
                  <a:srgbClr val="5E0071"/>
                </a:solidFill>
              </a:rPr>
              <a:t>Por esta razón, el horario visual no es solo una guía, sino un pilar fundamental para su previsibilidad y seguridad. Se necesita más la guía de un especialista para crear los ajustes en la comunicación y en las reglas sociales.</a:t>
            </a:r>
          </a:p>
          <a:p>
            <a:pPr algn="just"/>
            <a:r>
              <a:rPr lang="es-ES" sz="2200" dirty="0">
                <a:solidFill>
                  <a:srgbClr val="5E0071"/>
                </a:solidFill>
              </a:rPr>
              <a:t>Durante el recreo, necesita un mayor acompañamiento para navegar las interacciones sociales y el caos sensorial del patio. A diferencia del Nivel 1, donde solo se le indica un lugar para retirarse, en este nivel se requiere que un adulto lo acompañe a un espacio de apoyo donde pueda calmarse y regularse, de forma proactiva, antes de que inicie una crisis.</a:t>
            </a:r>
            <a:endParaRPr lang="es-MX" sz="2200" dirty="0">
              <a:solidFill>
                <a:srgbClr val="5E0071"/>
              </a:solidFill>
            </a:endParaRPr>
          </a:p>
        </p:txBody>
      </p:sp>
      <p:pic>
        <p:nvPicPr>
          <p:cNvPr id="2" name="Imagen 1">
            <a:extLst>
              <a:ext uri="{FF2B5EF4-FFF2-40B4-BE49-F238E27FC236}">
                <a16:creationId xmlns:a16="http://schemas.microsoft.com/office/drawing/2014/main" id="{65ED1C4A-3A0F-4D6C-D5EA-73308A69A76C}"/>
              </a:ext>
            </a:extLst>
          </p:cNvPr>
          <p:cNvPicPr>
            <a:picLocks noChangeAspect="1"/>
          </p:cNvPicPr>
          <p:nvPr/>
        </p:nvPicPr>
        <p:blipFill>
          <a:blip r:embed="rId2"/>
          <a:stretch>
            <a:fillRect/>
          </a:stretch>
        </p:blipFill>
        <p:spPr>
          <a:xfrm>
            <a:off x="1198" y="-21831"/>
            <a:ext cx="9144000" cy="771608"/>
          </a:xfrm>
          <a:prstGeom prst="rect">
            <a:avLst/>
          </a:prstGeom>
        </p:spPr>
      </p:pic>
      <p:pic>
        <p:nvPicPr>
          <p:cNvPr id="3" name="Imagen 2" descr="Logotipo&#10;&#10;El contenido generado por IA puede ser incorrecto.">
            <a:extLst>
              <a:ext uri="{FF2B5EF4-FFF2-40B4-BE49-F238E27FC236}">
                <a16:creationId xmlns:a16="http://schemas.microsoft.com/office/drawing/2014/main" id="{385D7062-9551-BF2D-3316-4A8DE17AEF1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69034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27ADF-310A-2C12-F6D8-BC3D00D80475}"/>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18F69F68-1A84-67CD-6A11-6DDDE255C650}"/>
              </a:ext>
            </a:extLst>
          </p:cNvPr>
          <p:cNvSpPr/>
          <p:nvPr/>
        </p:nvSpPr>
        <p:spPr>
          <a:xfrm>
            <a:off x="557554" y="1844824"/>
            <a:ext cx="8028892" cy="4493538"/>
          </a:xfrm>
          <a:prstGeom prst="rect">
            <a:avLst/>
          </a:prstGeom>
          <a:solidFill>
            <a:srgbClr val="FFFFFF">
              <a:alpha val="56863"/>
            </a:srgbClr>
          </a:solidFill>
        </p:spPr>
        <p:txBody>
          <a:bodyPr wrap="square">
            <a:spAutoFit/>
          </a:bodyPr>
          <a:lstStyle/>
          <a:p>
            <a:pPr algn="just"/>
            <a:r>
              <a:rPr lang="es-ES" sz="2200" dirty="0">
                <a:solidFill>
                  <a:srgbClr val="5E0071"/>
                </a:solidFill>
              </a:rPr>
              <a:t>Nivel 2: Requiere apoyo sustancial</a:t>
            </a:r>
          </a:p>
          <a:p>
            <a:pPr algn="just"/>
            <a:r>
              <a:rPr lang="es-ES" sz="2200" dirty="0">
                <a:solidFill>
                  <a:srgbClr val="5E0071"/>
                </a:solidFill>
              </a:rPr>
              <a:t>Una escuela tradicional e inflexible no solo magnifica los desafíos, sino que los hace insuperables. Su necesidad de estructura y previsibilidad es tan alta que la falta de un apoyo sustancial puede llevar a un desborde emocional inmediato y a crisis de comportamiento intensas. </a:t>
            </a:r>
          </a:p>
          <a:p>
            <a:pPr algn="just"/>
            <a:r>
              <a:rPr lang="es-ES" sz="2200" dirty="0">
                <a:solidFill>
                  <a:srgbClr val="5E0071"/>
                </a:solidFill>
              </a:rPr>
              <a:t>En este entorno, la escuela no solo es estresante, sino que se convierte en un lugar incomprensible. La falta de ajustes podría convertir una actividad de aprendizaje en un evento traumático. </a:t>
            </a:r>
          </a:p>
          <a:p>
            <a:pPr algn="just"/>
            <a:r>
              <a:rPr lang="es-ES" sz="2200" dirty="0">
                <a:solidFill>
                  <a:srgbClr val="5E0071"/>
                </a:solidFill>
              </a:rPr>
              <a:t>La consecuencia directa es que el estudiante no puede aprender, interactuar ni regularse. Lo que en su diagnóstico es una necesidad de apoyo "sustancial" se transforma en una barrera insalvable para su desarrollo.</a:t>
            </a:r>
            <a:endParaRPr lang="es-MX" sz="2200" dirty="0">
              <a:solidFill>
                <a:srgbClr val="5E0071"/>
              </a:solidFill>
            </a:endParaRPr>
          </a:p>
        </p:txBody>
      </p:sp>
      <p:pic>
        <p:nvPicPr>
          <p:cNvPr id="2" name="Imagen 1">
            <a:extLst>
              <a:ext uri="{FF2B5EF4-FFF2-40B4-BE49-F238E27FC236}">
                <a16:creationId xmlns:a16="http://schemas.microsoft.com/office/drawing/2014/main" id="{F279F020-31EB-E78F-FD38-52075618D742}"/>
              </a:ext>
            </a:extLst>
          </p:cNvPr>
          <p:cNvPicPr>
            <a:picLocks noChangeAspect="1"/>
          </p:cNvPicPr>
          <p:nvPr/>
        </p:nvPicPr>
        <p:blipFill>
          <a:blip r:embed="rId2"/>
          <a:stretch>
            <a:fillRect/>
          </a:stretch>
        </p:blipFill>
        <p:spPr>
          <a:xfrm>
            <a:off x="1198" y="-21831"/>
            <a:ext cx="9144000" cy="771608"/>
          </a:xfrm>
          <a:prstGeom prst="rect">
            <a:avLst/>
          </a:prstGeom>
        </p:spPr>
      </p:pic>
      <p:pic>
        <p:nvPicPr>
          <p:cNvPr id="3" name="Imagen 2" descr="Logotipo&#10;&#10;El contenido generado por IA puede ser incorrecto.">
            <a:extLst>
              <a:ext uri="{FF2B5EF4-FFF2-40B4-BE49-F238E27FC236}">
                <a16:creationId xmlns:a16="http://schemas.microsoft.com/office/drawing/2014/main" id="{FFEC9A7A-D09B-67A6-66EF-21E65DAFF0E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67076"/>
            <a:ext cx="1017180" cy="593793"/>
          </a:xfrm>
          <a:prstGeom prst="rect">
            <a:avLst/>
          </a:prstGeom>
          <a:effectLst>
            <a:glow rad="38100">
              <a:schemeClr val="bg1">
                <a:alpha val="60000"/>
              </a:schemeClr>
            </a:glow>
          </a:effectLst>
        </p:spPr>
      </p:pic>
    </p:spTree>
    <p:extLst>
      <p:ext uri="{BB962C8B-B14F-4D97-AF65-F5344CB8AC3E}">
        <p14:creationId xmlns:p14="http://schemas.microsoft.com/office/powerpoint/2010/main" val="36285752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3990</Words>
  <Application>Microsoft Office PowerPoint</Application>
  <PresentationFormat>Presentación en pantalla (4:3)</PresentationFormat>
  <Paragraphs>222</Paragraphs>
  <Slides>60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60</vt:i4>
      </vt:variant>
    </vt:vector>
  </HeadingPairs>
  <TitlesOfParts>
    <vt:vector size="66" baseType="lpstr">
      <vt:lpstr>Arial</vt:lpstr>
      <vt:lpstr>BlinkMacSystemFont</vt:lpstr>
      <vt:lpstr>Calibri</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de detección de TEA de tres niveles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133</cp:revision>
  <dcterms:created xsi:type="dcterms:W3CDTF">2018-04-25T22:01:55Z</dcterms:created>
  <dcterms:modified xsi:type="dcterms:W3CDTF">2025-09-12T00:34:23Z</dcterms:modified>
</cp:coreProperties>
</file>